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7" d="100"/>
          <a:sy n="77" d="100"/>
        </p:scale>
        <p:origin x="83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CA63C9-4078-4F15-B288-51145BBA7746}" type="doc">
      <dgm:prSet loTypeId="urn:microsoft.com/office/officeart/2005/8/layout/vList2" loCatId="list" qsTypeId="urn:microsoft.com/office/officeart/2005/8/quickstyle/simple1" qsCatId="simple" csTypeId="urn:microsoft.com/office/officeart/2005/8/colors/accent2_1" csCatId="accent2"/>
      <dgm:spPr/>
      <dgm:t>
        <a:bodyPr/>
        <a:lstStyle/>
        <a:p>
          <a:endParaRPr lang="en-US"/>
        </a:p>
      </dgm:t>
    </dgm:pt>
    <dgm:pt modelId="{0C7941DE-6E48-49E6-B3D0-D59BD048107F}">
      <dgm:prSet/>
      <dgm:spPr/>
      <dgm:t>
        <a:bodyPr/>
        <a:lstStyle/>
        <a:p>
          <a:r>
            <a:rPr lang="en-US" dirty="0"/>
            <a:t>Obedience to God’s commandments will constitute the test of faithfulness in the final crisis of earth’s history (Rev 14:6-12). </a:t>
          </a:r>
        </a:p>
      </dgm:t>
    </dgm:pt>
    <dgm:pt modelId="{0F73D734-5A87-49E1-9D79-FBAAC4066F18}" type="parTrans" cxnId="{6416684F-A933-41D7-90F1-574F5E6FF73F}">
      <dgm:prSet/>
      <dgm:spPr/>
      <dgm:t>
        <a:bodyPr/>
        <a:lstStyle/>
        <a:p>
          <a:endParaRPr lang="en-US"/>
        </a:p>
      </dgm:t>
    </dgm:pt>
    <dgm:pt modelId="{1544A9DF-E062-41C4-AEFB-24CE48C2131E}" type="sibTrans" cxnId="{6416684F-A933-41D7-90F1-574F5E6FF73F}">
      <dgm:prSet/>
      <dgm:spPr/>
      <dgm:t>
        <a:bodyPr/>
        <a:lstStyle/>
        <a:p>
          <a:endParaRPr lang="en-US"/>
        </a:p>
      </dgm:t>
    </dgm:pt>
    <dgm:pt modelId="{F0384085-9F76-4693-B24A-A79A44B1234B}">
      <dgm:prSet/>
      <dgm:spPr/>
      <dgm:t>
        <a:bodyPr/>
        <a:lstStyle/>
        <a:p>
          <a:r>
            <a:rPr lang="en-US"/>
            <a:t>The end-time remnant is a commandment-keeping people. They keep all of God’s commandments. </a:t>
          </a:r>
        </a:p>
      </dgm:t>
    </dgm:pt>
    <dgm:pt modelId="{22BBFD60-11BD-4D7C-B206-2266DBB2A142}" type="parTrans" cxnId="{CE136578-2854-4150-863E-639EC4D9CF6D}">
      <dgm:prSet/>
      <dgm:spPr/>
      <dgm:t>
        <a:bodyPr/>
        <a:lstStyle/>
        <a:p>
          <a:endParaRPr lang="en-US"/>
        </a:p>
      </dgm:t>
    </dgm:pt>
    <dgm:pt modelId="{A2AB0676-0B01-4CA6-9EED-1924530F8C81}" type="sibTrans" cxnId="{CE136578-2854-4150-863E-639EC4D9CF6D}">
      <dgm:prSet/>
      <dgm:spPr/>
      <dgm:t>
        <a:bodyPr/>
        <a:lstStyle/>
        <a:p>
          <a:endParaRPr lang="en-US"/>
        </a:p>
      </dgm:t>
    </dgm:pt>
    <dgm:pt modelId="{FE5C7A87-081A-4CF1-A366-700B9C3E324C}">
      <dgm:prSet/>
      <dgm:spPr/>
      <dgm:t>
        <a:bodyPr/>
        <a:lstStyle/>
        <a:p>
          <a:r>
            <a:rPr lang="en-US"/>
            <a:t>And the dragon makes war with them because of their obedience (Rev 12:17). </a:t>
          </a:r>
        </a:p>
      </dgm:t>
    </dgm:pt>
    <dgm:pt modelId="{4E45E8A4-801A-43AE-8EDC-077866FE1EB0}" type="parTrans" cxnId="{11DCFE5D-A70B-4C38-84C0-2D6ACF6267EA}">
      <dgm:prSet/>
      <dgm:spPr/>
      <dgm:t>
        <a:bodyPr/>
        <a:lstStyle/>
        <a:p>
          <a:endParaRPr lang="en-US"/>
        </a:p>
      </dgm:t>
    </dgm:pt>
    <dgm:pt modelId="{5573A601-F19F-4033-BA8E-E2DD343BBB6D}" type="sibTrans" cxnId="{11DCFE5D-A70B-4C38-84C0-2D6ACF6267EA}">
      <dgm:prSet/>
      <dgm:spPr/>
      <dgm:t>
        <a:bodyPr/>
        <a:lstStyle/>
        <a:p>
          <a:endParaRPr lang="en-US"/>
        </a:p>
      </dgm:t>
    </dgm:pt>
    <dgm:pt modelId="{97611CE5-4398-4352-A4B8-9794EC572955}">
      <dgm:prSet/>
      <dgm:spPr/>
      <dgm:t>
        <a:bodyPr/>
        <a:lstStyle/>
        <a:p>
          <a:r>
            <a:rPr lang="en-US"/>
            <a:t>Because faithfulness is measured by obedience to God, we are judged based on the law (Rom 2:6-24) or works (Matt 16:27; Rev 20:12-13). </a:t>
          </a:r>
        </a:p>
      </dgm:t>
    </dgm:pt>
    <dgm:pt modelId="{23FD318A-096B-470F-8338-2A4976687AA8}" type="parTrans" cxnId="{85F99CE8-8AFA-4207-A4BF-01FAAA255F35}">
      <dgm:prSet/>
      <dgm:spPr/>
      <dgm:t>
        <a:bodyPr/>
        <a:lstStyle/>
        <a:p>
          <a:endParaRPr lang="en-US"/>
        </a:p>
      </dgm:t>
    </dgm:pt>
    <dgm:pt modelId="{48717C4C-F392-4A7D-837E-4ACBD4925AAB}" type="sibTrans" cxnId="{85F99CE8-8AFA-4207-A4BF-01FAAA255F35}">
      <dgm:prSet/>
      <dgm:spPr/>
      <dgm:t>
        <a:bodyPr/>
        <a:lstStyle/>
        <a:p>
          <a:endParaRPr lang="en-US"/>
        </a:p>
      </dgm:t>
    </dgm:pt>
    <dgm:pt modelId="{F6DDE3D3-A79B-4DBF-94FB-DD78D5E6527E}">
      <dgm:prSet/>
      <dgm:spPr/>
      <dgm:t>
        <a:bodyPr/>
        <a:lstStyle/>
        <a:p>
          <a:r>
            <a:rPr lang="en-US"/>
            <a:t>It is the keeping of the commandments that distinguishes the remnant from those who follow the beast to destruction.</a:t>
          </a:r>
        </a:p>
      </dgm:t>
    </dgm:pt>
    <dgm:pt modelId="{2CA50CD2-74D1-47FB-B19C-7AE39AED03B5}" type="parTrans" cxnId="{A942E46D-CBCE-4562-B91C-B6D015BE4B72}">
      <dgm:prSet/>
      <dgm:spPr/>
      <dgm:t>
        <a:bodyPr/>
        <a:lstStyle/>
        <a:p>
          <a:endParaRPr lang="en-US"/>
        </a:p>
      </dgm:t>
    </dgm:pt>
    <dgm:pt modelId="{ADB86FF3-85EA-4F4A-9DD7-51D3D576C49B}" type="sibTrans" cxnId="{A942E46D-CBCE-4562-B91C-B6D015BE4B72}">
      <dgm:prSet/>
      <dgm:spPr/>
      <dgm:t>
        <a:bodyPr/>
        <a:lstStyle/>
        <a:p>
          <a:endParaRPr lang="en-US"/>
        </a:p>
      </dgm:t>
    </dgm:pt>
    <dgm:pt modelId="{B77F8DEC-F4FD-4252-A31F-B4748479D23D}" type="pres">
      <dgm:prSet presAssocID="{0DCA63C9-4078-4F15-B288-51145BBA7746}" presName="linear" presStyleCnt="0">
        <dgm:presLayoutVars>
          <dgm:animLvl val="lvl"/>
          <dgm:resizeHandles val="exact"/>
        </dgm:presLayoutVars>
      </dgm:prSet>
      <dgm:spPr/>
    </dgm:pt>
    <dgm:pt modelId="{294E3C59-6B90-4974-94CA-A51198038548}" type="pres">
      <dgm:prSet presAssocID="{0C7941DE-6E48-49E6-B3D0-D59BD048107F}" presName="parentText" presStyleLbl="node1" presStyleIdx="0" presStyleCnt="5">
        <dgm:presLayoutVars>
          <dgm:chMax val="0"/>
          <dgm:bulletEnabled val="1"/>
        </dgm:presLayoutVars>
      </dgm:prSet>
      <dgm:spPr/>
    </dgm:pt>
    <dgm:pt modelId="{8235F83E-FDAB-4ECD-BB9D-345735D7BCBB}" type="pres">
      <dgm:prSet presAssocID="{1544A9DF-E062-41C4-AEFB-24CE48C2131E}" presName="spacer" presStyleCnt="0"/>
      <dgm:spPr/>
    </dgm:pt>
    <dgm:pt modelId="{112C0272-ED9E-4829-B28A-764F4560B984}" type="pres">
      <dgm:prSet presAssocID="{F0384085-9F76-4693-B24A-A79A44B1234B}" presName="parentText" presStyleLbl="node1" presStyleIdx="1" presStyleCnt="5">
        <dgm:presLayoutVars>
          <dgm:chMax val="0"/>
          <dgm:bulletEnabled val="1"/>
        </dgm:presLayoutVars>
      </dgm:prSet>
      <dgm:spPr/>
    </dgm:pt>
    <dgm:pt modelId="{C37B338A-69FD-443C-BA26-5283E395649A}" type="pres">
      <dgm:prSet presAssocID="{A2AB0676-0B01-4CA6-9EED-1924530F8C81}" presName="spacer" presStyleCnt="0"/>
      <dgm:spPr/>
    </dgm:pt>
    <dgm:pt modelId="{552EFD03-9E1A-41BA-A38F-8AE10481363A}" type="pres">
      <dgm:prSet presAssocID="{FE5C7A87-081A-4CF1-A366-700B9C3E324C}" presName="parentText" presStyleLbl="node1" presStyleIdx="2" presStyleCnt="5">
        <dgm:presLayoutVars>
          <dgm:chMax val="0"/>
          <dgm:bulletEnabled val="1"/>
        </dgm:presLayoutVars>
      </dgm:prSet>
      <dgm:spPr/>
    </dgm:pt>
    <dgm:pt modelId="{1F226021-9D88-4A4C-8205-DB88C704B122}" type="pres">
      <dgm:prSet presAssocID="{5573A601-F19F-4033-BA8E-E2DD343BBB6D}" presName="spacer" presStyleCnt="0"/>
      <dgm:spPr/>
    </dgm:pt>
    <dgm:pt modelId="{6F5311A8-A63A-4277-AD42-87F6B93D738B}" type="pres">
      <dgm:prSet presAssocID="{97611CE5-4398-4352-A4B8-9794EC572955}" presName="parentText" presStyleLbl="node1" presStyleIdx="3" presStyleCnt="5">
        <dgm:presLayoutVars>
          <dgm:chMax val="0"/>
          <dgm:bulletEnabled val="1"/>
        </dgm:presLayoutVars>
      </dgm:prSet>
      <dgm:spPr/>
    </dgm:pt>
    <dgm:pt modelId="{9E6A2A15-99B9-4798-A44F-B088FEED0FCD}" type="pres">
      <dgm:prSet presAssocID="{48717C4C-F392-4A7D-837E-4ACBD4925AAB}" presName="spacer" presStyleCnt="0"/>
      <dgm:spPr/>
    </dgm:pt>
    <dgm:pt modelId="{F5F30D6C-3353-4798-8463-4CA860D0EE90}" type="pres">
      <dgm:prSet presAssocID="{F6DDE3D3-A79B-4DBF-94FB-DD78D5E6527E}" presName="parentText" presStyleLbl="node1" presStyleIdx="4" presStyleCnt="5">
        <dgm:presLayoutVars>
          <dgm:chMax val="0"/>
          <dgm:bulletEnabled val="1"/>
        </dgm:presLayoutVars>
      </dgm:prSet>
      <dgm:spPr/>
    </dgm:pt>
  </dgm:ptLst>
  <dgm:cxnLst>
    <dgm:cxn modelId="{0E8D480F-9922-46AD-9198-D1D6D8EF4CDC}" type="presOf" srcId="{F6DDE3D3-A79B-4DBF-94FB-DD78D5E6527E}" destId="{F5F30D6C-3353-4798-8463-4CA860D0EE90}" srcOrd="0" destOrd="0" presId="urn:microsoft.com/office/officeart/2005/8/layout/vList2"/>
    <dgm:cxn modelId="{11DCFE5D-A70B-4C38-84C0-2D6ACF6267EA}" srcId="{0DCA63C9-4078-4F15-B288-51145BBA7746}" destId="{FE5C7A87-081A-4CF1-A366-700B9C3E324C}" srcOrd="2" destOrd="0" parTransId="{4E45E8A4-801A-43AE-8EDC-077866FE1EB0}" sibTransId="{5573A601-F19F-4033-BA8E-E2DD343BBB6D}"/>
    <dgm:cxn modelId="{21392A60-35FA-4B3A-85F7-D85F9A243E11}" type="presOf" srcId="{97611CE5-4398-4352-A4B8-9794EC572955}" destId="{6F5311A8-A63A-4277-AD42-87F6B93D738B}" srcOrd="0" destOrd="0" presId="urn:microsoft.com/office/officeart/2005/8/layout/vList2"/>
    <dgm:cxn modelId="{A942E46D-CBCE-4562-B91C-B6D015BE4B72}" srcId="{0DCA63C9-4078-4F15-B288-51145BBA7746}" destId="{F6DDE3D3-A79B-4DBF-94FB-DD78D5E6527E}" srcOrd="4" destOrd="0" parTransId="{2CA50CD2-74D1-47FB-B19C-7AE39AED03B5}" sibTransId="{ADB86FF3-85EA-4F4A-9DD7-51D3D576C49B}"/>
    <dgm:cxn modelId="{6416684F-A933-41D7-90F1-574F5E6FF73F}" srcId="{0DCA63C9-4078-4F15-B288-51145BBA7746}" destId="{0C7941DE-6E48-49E6-B3D0-D59BD048107F}" srcOrd="0" destOrd="0" parTransId="{0F73D734-5A87-49E1-9D79-FBAAC4066F18}" sibTransId="{1544A9DF-E062-41C4-AEFB-24CE48C2131E}"/>
    <dgm:cxn modelId="{CE136578-2854-4150-863E-639EC4D9CF6D}" srcId="{0DCA63C9-4078-4F15-B288-51145BBA7746}" destId="{F0384085-9F76-4693-B24A-A79A44B1234B}" srcOrd="1" destOrd="0" parTransId="{22BBFD60-11BD-4D7C-B206-2266DBB2A142}" sibTransId="{A2AB0676-0B01-4CA6-9EED-1924530F8C81}"/>
    <dgm:cxn modelId="{3D36DE86-868A-4928-A704-270FEE4811CF}" type="presOf" srcId="{0C7941DE-6E48-49E6-B3D0-D59BD048107F}" destId="{294E3C59-6B90-4974-94CA-A51198038548}" srcOrd="0" destOrd="0" presId="urn:microsoft.com/office/officeart/2005/8/layout/vList2"/>
    <dgm:cxn modelId="{09D3E187-1C6A-492F-ADFE-6C1D29EBBF2B}" type="presOf" srcId="{0DCA63C9-4078-4F15-B288-51145BBA7746}" destId="{B77F8DEC-F4FD-4252-A31F-B4748479D23D}" srcOrd="0" destOrd="0" presId="urn:microsoft.com/office/officeart/2005/8/layout/vList2"/>
    <dgm:cxn modelId="{A52A4392-FC22-4B95-9B51-830920FDE70F}" type="presOf" srcId="{FE5C7A87-081A-4CF1-A366-700B9C3E324C}" destId="{552EFD03-9E1A-41BA-A38F-8AE10481363A}" srcOrd="0" destOrd="0" presId="urn:microsoft.com/office/officeart/2005/8/layout/vList2"/>
    <dgm:cxn modelId="{50E5A69E-AAD4-4315-971F-8CB36FEFD8C3}" type="presOf" srcId="{F0384085-9F76-4693-B24A-A79A44B1234B}" destId="{112C0272-ED9E-4829-B28A-764F4560B984}" srcOrd="0" destOrd="0" presId="urn:microsoft.com/office/officeart/2005/8/layout/vList2"/>
    <dgm:cxn modelId="{85F99CE8-8AFA-4207-A4BF-01FAAA255F35}" srcId="{0DCA63C9-4078-4F15-B288-51145BBA7746}" destId="{97611CE5-4398-4352-A4B8-9794EC572955}" srcOrd="3" destOrd="0" parTransId="{23FD318A-096B-470F-8338-2A4976687AA8}" sibTransId="{48717C4C-F392-4A7D-837E-4ACBD4925AAB}"/>
    <dgm:cxn modelId="{5EB95803-2338-477C-B913-27E7C0178AEF}" type="presParOf" srcId="{B77F8DEC-F4FD-4252-A31F-B4748479D23D}" destId="{294E3C59-6B90-4974-94CA-A51198038548}" srcOrd="0" destOrd="0" presId="urn:microsoft.com/office/officeart/2005/8/layout/vList2"/>
    <dgm:cxn modelId="{78835A3A-901F-4F77-B6FD-09C838706C58}" type="presParOf" srcId="{B77F8DEC-F4FD-4252-A31F-B4748479D23D}" destId="{8235F83E-FDAB-4ECD-BB9D-345735D7BCBB}" srcOrd="1" destOrd="0" presId="urn:microsoft.com/office/officeart/2005/8/layout/vList2"/>
    <dgm:cxn modelId="{13E01CE6-170F-4605-9DDB-DA0BBB6A3577}" type="presParOf" srcId="{B77F8DEC-F4FD-4252-A31F-B4748479D23D}" destId="{112C0272-ED9E-4829-B28A-764F4560B984}" srcOrd="2" destOrd="0" presId="urn:microsoft.com/office/officeart/2005/8/layout/vList2"/>
    <dgm:cxn modelId="{046DEA1F-8CFB-41FA-92AF-57B4B22A24CA}" type="presParOf" srcId="{B77F8DEC-F4FD-4252-A31F-B4748479D23D}" destId="{C37B338A-69FD-443C-BA26-5283E395649A}" srcOrd="3" destOrd="0" presId="urn:microsoft.com/office/officeart/2005/8/layout/vList2"/>
    <dgm:cxn modelId="{94508519-2E37-4E4E-8F5B-A25286490AE9}" type="presParOf" srcId="{B77F8DEC-F4FD-4252-A31F-B4748479D23D}" destId="{552EFD03-9E1A-41BA-A38F-8AE10481363A}" srcOrd="4" destOrd="0" presId="urn:microsoft.com/office/officeart/2005/8/layout/vList2"/>
    <dgm:cxn modelId="{2542A742-2716-438B-B1BB-EF29D977C327}" type="presParOf" srcId="{B77F8DEC-F4FD-4252-A31F-B4748479D23D}" destId="{1F226021-9D88-4A4C-8205-DB88C704B122}" srcOrd="5" destOrd="0" presId="urn:microsoft.com/office/officeart/2005/8/layout/vList2"/>
    <dgm:cxn modelId="{B12D96C5-15EA-4CA2-9FDC-0665D2607FBB}" type="presParOf" srcId="{B77F8DEC-F4FD-4252-A31F-B4748479D23D}" destId="{6F5311A8-A63A-4277-AD42-87F6B93D738B}" srcOrd="6" destOrd="0" presId="urn:microsoft.com/office/officeart/2005/8/layout/vList2"/>
    <dgm:cxn modelId="{602175F5-4488-4072-B471-87C3AB3B1B4D}" type="presParOf" srcId="{B77F8DEC-F4FD-4252-A31F-B4748479D23D}" destId="{9E6A2A15-99B9-4798-A44F-B088FEED0FCD}" srcOrd="7" destOrd="0" presId="urn:microsoft.com/office/officeart/2005/8/layout/vList2"/>
    <dgm:cxn modelId="{66DC54F8-FBEE-4B39-9B82-4DB4259A8578}" type="presParOf" srcId="{B77F8DEC-F4FD-4252-A31F-B4748479D23D}" destId="{F5F30D6C-3353-4798-8463-4CA860D0EE90}"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BF75EF-F03B-4459-9956-251950E47D04}"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6211D607-2202-4F2E-8DE4-B7782FCD6325}">
      <dgm:prSet custT="1"/>
      <dgm:spPr/>
      <dgm:t>
        <a:bodyPr/>
        <a:lstStyle/>
        <a:p>
          <a:r>
            <a:rPr lang="en-US" sz="3200" dirty="0"/>
            <a:t>Many Christians believe that the Ten Commandments are normative, except for the fourth, which they think was binding only for ancient Israel. </a:t>
          </a:r>
        </a:p>
      </dgm:t>
    </dgm:pt>
    <dgm:pt modelId="{43178FA1-E17A-4013-95F7-07D131B32882}" type="parTrans" cxnId="{2AE3457C-0EF1-46CE-BD94-7C8AEB109786}">
      <dgm:prSet/>
      <dgm:spPr/>
      <dgm:t>
        <a:bodyPr/>
        <a:lstStyle/>
        <a:p>
          <a:endParaRPr lang="en-US" sz="2000"/>
        </a:p>
      </dgm:t>
    </dgm:pt>
    <dgm:pt modelId="{589E7748-95F3-4773-9809-913081841535}" type="sibTrans" cxnId="{2AE3457C-0EF1-46CE-BD94-7C8AEB109786}">
      <dgm:prSet/>
      <dgm:spPr/>
      <dgm:t>
        <a:bodyPr/>
        <a:lstStyle/>
        <a:p>
          <a:endParaRPr lang="en-US" sz="2000"/>
        </a:p>
      </dgm:t>
    </dgm:pt>
    <dgm:pt modelId="{118812FF-9209-4DBF-8C04-929D4C2DECDD}">
      <dgm:prSet custT="1"/>
      <dgm:spPr/>
      <dgm:t>
        <a:bodyPr/>
        <a:lstStyle/>
        <a:p>
          <a:r>
            <a:rPr lang="en-US" sz="3200" dirty="0"/>
            <a:t>But the Seventh-day Sabbath originated at creation (Gen 2:1-3) and was intended for all humans (Isa 56:1-7; 66:22-23; Mark 2:27). </a:t>
          </a:r>
        </a:p>
      </dgm:t>
    </dgm:pt>
    <dgm:pt modelId="{F772586F-AE82-4D3A-ACB1-A4AB447A3846}" type="parTrans" cxnId="{2EBAB9B6-A884-4B7A-A033-8F41CB035D1C}">
      <dgm:prSet/>
      <dgm:spPr/>
      <dgm:t>
        <a:bodyPr/>
        <a:lstStyle/>
        <a:p>
          <a:endParaRPr lang="en-US" sz="2000"/>
        </a:p>
      </dgm:t>
    </dgm:pt>
    <dgm:pt modelId="{0DAADFBC-19C0-46C1-871F-5DCBBBC2D334}" type="sibTrans" cxnId="{2EBAB9B6-A884-4B7A-A033-8F41CB035D1C}">
      <dgm:prSet/>
      <dgm:spPr/>
      <dgm:t>
        <a:bodyPr/>
        <a:lstStyle/>
        <a:p>
          <a:endParaRPr lang="en-US" sz="2000"/>
        </a:p>
      </dgm:t>
    </dgm:pt>
    <dgm:pt modelId="{9734B0B5-6579-471A-B1BD-46225B24763E}" type="pres">
      <dgm:prSet presAssocID="{EDBF75EF-F03B-4459-9956-251950E47D04}" presName="hierChild1" presStyleCnt="0">
        <dgm:presLayoutVars>
          <dgm:chPref val="1"/>
          <dgm:dir/>
          <dgm:animOne val="branch"/>
          <dgm:animLvl val="lvl"/>
          <dgm:resizeHandles/>
        </dgm:presLayoutVars>
      </dgm:prSet>
      <dgm:spPr/>
    </dgm:pt>
    <dgm:pt modelId="{B286FD4A-0720-4AAE-88AC-10B6656717E2}" type="pres">
      <dgm:prSet presAssocID="{6211D607-2202-4F2E-8DE4-B7782FCD6325}" presName="hierRoot1" presStyleCnt="0"/>
      <dgm:spPr/>
    </dgm:pt>
    <dgm:pt modelId="{DA225563-0AA0-47A4-AD83-3C90EEDA4C48}" type="pres">
      <dgm:prSet presAssocID="{6211D607-2202-4F2E-8DE4-B7782FCD6325}" presName="composite" presStyleCnt="0"/>
      <dgm:spPr/>
    </dgm:pt>
    <dgm:pt modelId="{D15F1B3E-106E-4AFD-AA0D-FDA1405E0E02}" type="pres">
      <dgm:prSet presAssocID="{6211D607-2202-4F2E-8DE4-B7782FCD6325}" presName="background" presStyleLbl="node0" presStyleIdx="0" presStyleCnt="2"/>
      <dgm:spPr/>
    </dgm:pt>
    <dgm:pt modelId="{E7F65BB5-4076-4BAB-AC32-BDB9A41BDDBC}" type="pres">
      <dgm:prSet presAssocID="{6211D607-2202-4F2E-8DE4-B7782FCD6325}" presName="text" presStyleLbl="fgAcc0" presStyleIdx="0" presStyleCnt="2">
        <dgm:presLayoutVars>
          <dgm:chPref val="3"/>
        </dgm:presLayoutVars>
      </dgm:prSet>
      <dgm:spPr/>
    </dgm:pt>
    <dgm:pt modelId="{B82101B4-75BB-466D-BB8D-B0911F87AACD}" type="pres">
      <dgm:prSet presAssocID="{6211D607-2202-4F2E-8DE4-B7782FCD6325}" presName="hierChild2" presStyleCnt="0"/>
      <dgm:spPr/>
    </dgm:pt>
    <dgm:pt modelId="{D601D2E4-2E29-4E12-8BB4-A2C4DA5C0EA0}" type="pres">
      <dgm:prSet presAssocID="{118812FF-9209-4DBF-8C04-929D4C2DECDD}" presName="hierRoot1" presStyleCnt="0"/>
      <dgm:spPr/>
    </dgm:pt>
    <dgm:pt modelId="{A6747A3D-6BD4-4B92-850C-BD1315D78F9D}" type="pres">
      <dgm:prSet presAssocID="{118812FF-9209-4DBF-8C04-929D4C2DECDD}" presName="composite" presStyleCnt="0"/>
      <dgm:spPr/>
    </dgm:pt>
    <dgm:pt modelId="{5E3EDE06-9983-442C-8DEA-CEE1BE813E2B}" type="pres">
      <dgm:prSet presAssocID="{118812FF-9209-4DBF-8C04-929D4C2DECDD}" presName="background" presStyleLbl="node0" presStyleIdx="1" presStyleCnt="2"/>
      <dgm:spPr/>
    </dgm:pt>
    <dgm:pt modelId="{35CD8D36-B587-42EF-A15C-1ABBD9F150BE}" type="pres">
      <dgm:prSet presAssocID="{118812FF-9209-4DBF-8C04-929D4C2DECDD}" presName="text" presStyleLbl="fgAcc0" presStyleIdx="1" presStyleCnt="2">
        <dgm:presLayoutVars>
          <dgm:chPref val="3"/>
        </dgm:presLayoutVars>
      </dgm:prSet>
      <dgm:spPr/>
    </dgm:pt>
    <dgm:pt modelId="{EDFD0AA0-AC18-4189-BDC9-C27B6C544AEF}" type="pres">
      <dgm:prSet presAssocID="{118812FF-9209-4DBF-8C04-929D4C2DECDD}" presName="hierChild2" presStyleCnt="0"/>
      <dgm:spPr/>
    </dgm:pt>
  </dgm:ptLst>
  <dgm:cxnLst>
    <dgm:cxn modelId="{07254761-6E84-4F9F-8C97-FB843CD97B49}" type="presOf" srcId="{EDBF75EF-F03B-4459-9956-251950E47D04}" destId="{9734B0B5-6579-471A-B1BD-46225B24763E}" srcOrd="0" destOrd="0" presId="urn:microsoft.com/office/officeart/2005/8/layout/hierarchy1"/>
    <dgm:cxn modelId="{2AE3457C-0EF1-46CE-BD94-7C8AEB109786}" srcId="{EDBF75EF-F03B-4459-9956-251950E47D04}" destId="{6211D607-2202-4F2E-8DE4-B7782FCD6325}" srcOrd="0" destOrd="0" parTransId="{43178FA1-E17A-4013-95F7-07D131B32882}" sibTransId="{589E7748-95F3-4773-9809-913081841535}"/>
    <dgm:cxn modelId="{2EBAB9B6-A884-4B7A-A033-8F41CB035D1C}" srcId="{EDBF75EF-F03B-4459-9956-251950E47D04}" destId="{118812FF-9209-4DBF-8C04-929D4C2DECDD}" srcOrd="1" destOrd="0" parTransId="{F772586F-AE82-4D3A-ACB1-A4AB447A3846}" sibTransId="{0DAADFBC-19C0-46C1-871F-5DCBBBC2D334}"/>
    <dgm:cxn modelId="{26EE3BC2-4395-414C-B917-302362F9EAB1}" type="presOf" srcId="{6211D607-2202-4F2E-8DE4-B7782FCD6325}" destId="{E7F65BB5-4076-4BAB-AC32-BDB9A41BDDBC}" srcOrd="0" destOrd="0" presId="urn:microsoft.com/office/officeart/2005/8/layout/hierarchy1"/>
    <dgm:cxn modelId="{A1C25FDF-285C-4D4E-A1F2-375A507D18C5}" type="presOf" srcId="{118812FF-9209-4DBF-8C04-929D4C2DECDD}" destId="{35CD8D36-B587-42EF-A15C-1ABBD9F150BE}" srcOrd="0" destOrd="0" presId="urn:microsoft.com/office/officeart/2005/8/layout/hierarchy1"/>
    <dgm:cxn modelId="{22013B14-E1E8-465A-A324-A3108DFBC736}" type="presParOf" srcId="{9734B0B5-6579-471A-B1BD-46225B24763E}" destId="{B286FD4A-0720-4AAE-88AC-10B6656717E2}" srcOrd="0" destOrd="0" presId="urn:microsoft.com/office/officeart/2005/8/layout/hierarchy1"/>
    <dgm:cxn modelId="{9748813A-99F2-49B7-9385-E493B4FC4F23}" type="presParOf" srcId="{B286FD4A-0720-4AAE-88AC-10B6656717E2}" destId="{DA225563-0AA0-47A4-AD83-3C90EEDA4C48}" srcOrd="0" destOrd="0" presId="urn:microsoft.com/office/officeart/2005/8/layout/hierarchy1"/>
    <dgm:cxn modelId="{9262758A-52B5-4040-9002-237681177388}" type="presParOf" srcId="{DA225563-0AA0-47A4-AD83-3C90EEDA4C48}" destId="{D15F1B3E-106E-4AFD-AA0D-FDA1405E0E02}" srcOrd="0" destOrd="0" presId="urn:microsoft.com/office/officeart/2005/8/layout/hierarchy1"/>
    <dgm:cxn modelId="{71FC4CCB-4DDD-4684-B57D-AAF5D2C2386C}" type="presParOf" srcId="{DA225563-0AA0-47A4-AD83-3C90EEDA4C48}" destId="{E7F65BB5-4076-4BAB-AC32-BDB9A41BDDBC}" srcOrd="1" destOrd="0" presId="urn:microsoft.com/office/officeart/2005/8/layout/hierarchy1"/>
    <dgm:cxn modelId="{C1DE404C-A518-4061-B892-01CD0040FD0E}" type="presParOf" srcId="{B286FD4A-0720-4AAE-88AC-10B6656717E2}" destId="{B82101B4-75BB-466D-BB8D-B0911F87AACD}" srcOrd="1" destOrd="0" presId="urn:microsoft.com/office/officeart/2005/8/layout/hierarchy1"/>
    <dgm:cxn modelId="{DD4987EE-1371-4109-BD11-D63ED156F302}" type="presParOf" srcId="{9734B0B5-6579-471A-B1BD-46225B24763E}" destId="{D601D2E4-2E29-4E12-8BB4-A2C4DA5C0EA0}" srcOrd="1" destOrd="0" presId="urn:microsoft.com/office/officeart/2005/8/layout/hierarchy1"/>
    <dgm:cxn modelId="{5F5E2540-A846-44E2-8ADD-605DDD5BA31C}" type="presParOf" srcId="{D601D2E4-2E29-4E12-8BB4-A2C4DA5C0EA0}" destId="{A6747A3D-6BD4-4B92-850C-BD1315D78F9D}" srcOrd="0" destOrd="0" presId="urn:microsoft.com/office/officeart/2005/8/layout/hierarchy1"/>
    <dgm:cxn modelId="{76199120-66BD-41D7-AE3C-5960BFF486E8}" type="presParOf" srcId="{A6747A3D-6BD4-4B92-850C-BD1315D78F9D}" destId="{5E3EDE06-9983-442C-8DEA-CEE1BE813E2B}" srcOrd="0" destOrd="0" presId="urn:microsoft.com/office/officeart/2005/8/layout/hierarchy1"/>
    <dgm:cxn modelId="{FE4726C9-EB94-430B-80D2-33FD68E50D57}" type="presParOf" srcId="{A6747A3D-6BD4-4B92-850C-BD1315D78F9D}" destId="{35CD8D36-B587-42EF-A15C-1ABBD9F150BE}" srcOrd="1" destOrd="0" presId="urn:microsoft.com/office/officeart/2005/8/layout/hierarchy1"/>
    <dgm:cxn modelId="{02F03B4A-603D-4988-8ACC-6A5C8287607D}" type="presParOf" srcId="{D601D2E4-2E29-4E12-8BB4-A2C4DA5C0EA0}" destId="{EDFD0AA0-AC18-4189-BDC9-C27B6C544AEF}"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89A7CFE-C3EC-4DE4-B3C3-98686097610B}"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9D1F534C-6BF6-4570-BBD2-C5F93630D7C4}">
      <dgm:prSet custT="1"/>
      <dgm:spPr/>
      <dgm:t>
        <a:bodyPr/>
        <a:lstStyle/>
        <a:p>
          <a:r>
            <a:rPr lang="en-US" sz="2800" dirty="0"/>
            <a:t>Keeping the seventh-day Sabbath is the divinely designed way of acknowledging God’s authority and His sanctifying presence in our lives. </a:t>
          </a:r>
        </a:p>
      </dgm:t>
    </dgm:pt>
    <dgm:pt modelId="{CAD1AD08-5D9B-4706-89D0-801F576BD7A0}" type="parTrans" cxnId="{6C4C0FA7-C861-487A-B660-485D3032A228}">
      <dgm:prSet/>
      <dgm:spPr/>
      <dgm:t>
        <a:bodyPr/>
        <a:lstStyle/>
        <a:p>
          <a:endParaRPr lang="en-US" sz="2000"/>
        </a:p>
      </dgm:t>
    </dgm:pt>
    <dgm:pt modelId="{68186C66-C16D-44F7-BC03-CA2F411E0C19}" type="sibTrans" cxnId="{6C4C0FA7-C861-487A-B660-485D3032A228}">
      <dgm:prSet/>
      <dgm:spPr/>
      <dgm:t>
        <a:bodyPr/>
        <a:lstStyle/>
        <a:p>
          <a:endParaRPr lang="en-US" sz="2000"/>
        </a:p>
      </dgm:t>
    </dgm:pt>
    <dgm:pt modelId="{12CEB393-E84C-45DE-AA14-0D71F822066C}">
      <dgm:prSet custT="1"/>
      <dgm:spPr/>
      <dgm:t>
        <a:bodyPr/>
        <a:lstStyle/>
        <a:p>
          <a:r>
            <a:rPr lang="en-US" sz="2800"/>
            <a:t>Jesus expected His followers to continue keeping the Sabbath after His ascension (Matt 24:20). </a:t>
          </a:r>
        </a:p>
      </dgm:t>
    </dgm:pt>
    <dgm:pt modelId="{963CF518-F932-4205-AF43-FDDF092F1C6E}" type="parTrans" cxnId="{993F92A4-3A17-4A03-8D0E-30E4D2893B15}">
      <dgm:prSet/>
      <dgm:spPr/>
      <dgm:t>
        <a:bodyPr/>
        <a:lstStyle/>
        <a:p>
          <a:endParaRPr lang="en-US" sz="2000"/>
        </a:p>
      </dgm:t>
    </dgm:pt>
    <dgm:pt modelId="{2F4CF8F2-3FCC-4A12-94C2-A655582E8C08}" type="sibTrans" cxnId="{993F92A4-3A17-4A03-8D0E-30E4D2893B15}">
      <dgm:prSet/>
      <dgm:spPr/>
      <dgm:t>
        <a:bodyPr/>
        <a:lstStyle/>
        <a:p>
          <a:endParaRPr lang="en-US" sz="2000"/>
        </a:p>
      </dgm:t>
    </dgm:pt>
    <dgm:pt modelId="{52DC76B6-0A9C-4D0A-87CA-6103E2C29F3B}">
      <dgm:prSet custT="1"/>
      <dgm:spPr/>
      <dgm:t>
        <a:bodyPr/>
        <a:lstStyle/>
        <a:p>
          <a:r>
            <a:rPr lang="en-US" sz="2800"/>
            <a:t>And the apostles continued to encourage Sabbath keeping (e.g., Acts 16:13; 17:2; Heb 4:9; 10:24-31). </a:t>
          </a:r>
        </a:p>
      </dgm:t>
    </dgm:pt>
    <dgm:pt modelId="{C02AC63F-51E5-4135-B65F-4EABACD70E75}" type="parTrans" cxnId="{162F4DEC-7557-436C-A8A9-39700F55A9C5}">
      <dgm:prSet/>
      <dgm:spPr/>
      <dgm:t>
        <a:bodyPr/>
        <a:lstStyle/>
        <a:p>
          <a:endParaRPr lang="en-US" sz="2000"/>
        </a:p>
      </dgm:t>
    </dgm:pt>
    <dgm:pt modelId="{D7B64EFB-27BB-4C45-B7D7-140BC4592099}" type="sibTrans" cxnId="{162F4DEC-7557-436C-A8A9-39700F55A9C5}">
      <dgm:prSet/>
      <dgm:spPr/>
      <dgm:t>
        <a:bodyPr/>
        <a:lstStyle/>
        <a:p>
          <a:endParaRPr lang="en-US" sz="2000"/>
        </a:p>
      </dgm:t>
    </dgm:pt>
    <dgm:pt modelId="{35378BFB-1429-4616-ABF4-5982FC16E4B2}">
      <dgm:prSet custT="1"/>
      <dgm:spPr/>
      <dgm:t>
        <a:bodyPr/>
        <a:lstStyle/>
        <a:p>
          <a:r>
            <a:rPr lang="en-US" sz="2800"/>
            <a:t>We cannot disregard the Sabbath and still claim to keep </a:t>
          </a:r>
          <a:r>
            <a:rPr lang="en-US" sz="2800" i="1"/>
            <a:t>the</a:t>
          </a:r>
          <a:r>
            <a:rPr lang="en-US" sz="2800"/>
            <a:t> commandments (cf. Matt 5:19; Jas 2:8-12).</a:t>
          </a:r>
        </a:p>
      </dgm:t>
    </dgm:pt>
    <dgm:pt modelId="{C281BD99-3680-4375-8F89-9EBBFF67FB5D}" type="parTrans" cxnId="{FE39A902-6F6D-4DD9-AF50-1E9E8C9434E0}">
      <dgm:prSet/>
      <dgm:spPr/>
      <dgm:t>
        <a:bodyPr/>
        <a:lstStyle/>
        <a:p>
          <a:endParaRPr lang="en-US" sz="2000"/>
        </a:p>
      </dgm:t>
    </dgm:pt>
    <dgm:pt modelId="{2805D919-39F0-4179-B563-F2E926D0775C}" type="sibTrans" cxnId="{FE39A902-6F6D-4DD9-AF50-1E9E8C9434E0}">
      <dgm:prSet/>
      <dgm:spPr/>
      <dgm:t>
        <a:bodyPr/>
        <a:lstStyle/>
        <a:p>
          <a:endParaRPr lang="en-US" sz="2000"/>
        </a:p>
      </dgm:t>
    </dgm:pt>
    <dgm:pt modelId="{85D6CD83-8680-401C-A302-90236D6E1360}" type="pres">
      <dgm:prSet presAssocID="{589A7CFE-C3EC-4DE4-B3C3-98686097610B}" presName="vert0" presStyleCnt="0">
        <dgm:presLayoutVars>
          <dgm:dir/>
          <dgm:animOne val="branch"/>
          <dgm:animLvl val="lvl"/>
        </dgm:presLayoutVars>
      </dgm:prSet>
      <dgm:spPr/>
    </dgm:pt>
    <dgm:pt modelId="{FE73A6FC-58A0-4F6D-99A4-80731F042D95}" type="pres">
      <dgm:prSet presAssocID="{9D1F534C-6BF6-4570-BBD2-C5F93630D7C4}" presName="thickLine" presStyleLbl="alignNode1" presStyleIdx="0" presStyleCnt="4"/>
      <dgm:spPr/>
    </dgm:pt>
    <dgm:pt modelId="{77E2FF16-2684-4D08-B4C5-ACCB4B2A6D70}" type="pres">
      <dgm:prSet presAssocID="{9D1F534C-6BF6-4570-BBD2-C5F93630D7C4}" presName="horz1" presStyleCnt="0"/>
      <dgm:spPr/>
    </dgm:pt>
    <dgm:pt modelId="{66387907-B2DA-40AF-9C24-138E728D3209}" type="pres">
      <dgm:prSet presAssocID="{9D1F534C-6BF6-4570-BBD2-C5F93630D7C4}" presName="tx1" presStyleLbl="revTx" presStyleIdx="0" presStyleCnt="4"/>
      <dgm:spPr/>
    </dgm:pt>
    <dgm:pt modelId="{6FB8F627-1D34-4562-B9F6-E6803219FF92}" type="pres">
      <dgm:prSet presAssocID="{9D1F534C-6BF6-4570-BBD2-C5F93630D7C4}" presName="vert1" presStyleCnt="0"/>
      <dgm:spPr/>
    </dgm:pt>
    <dgm:pt modelId="{C29A57D1-FCFE-4C3B-8E25-CA864D46DB69}" type="pres">
      <dgm:prSet presAssocID="{12CEB393-E84C-45DE-AA14-0D71F822066C}" presName="thickLine" presStyleLbl="alignNode1" presStyleIdx="1" presStyleCnt="4"/>
      <dgm:spPr/>
    </dgm:pt>
    <dgm:pt modelId="{05879747-8855-4043-B50A-FD9B16D267D4}" type="pres">
      <dgm:prSet presAssocID="{12CEB393-E84C-45DE-AA14-0D71F822066C}" presName="horz1" presStyleCnt="0"/>
      <dgm:spPr/>
    </dgm:pt>
    <dgm:pt modelId="{ED9D0FF2-117A-4DC0-88CF-C896984D42ED}" type="pres">
      <dgm:prSet presAssocID="{12CEB393-E84C-45DE-AA14-0D71F822066C}" presName="tx1" presStyleLbl="revTx" presStyleIdx="1" presStyleCnt="4"/>
      <dgm:spPr/>
    </dgm:pt>
    <dgm:pt modelId="{7F1F91EB-A023-46A7-A312-0625D3D88289}" type="pres">
      <dgm:prSet presAssocID="{12CEB393-E84C-45DE-AA14-0D71F822066C}" presName="vert1" presStyleCnt="0"/>
      <dgm:spPr/>
    </dgm:pt>
    <dgm:pt modelId="{0462C556-BE6A-480E-9D2F-FAD87A7C6B40}" type="pres">
      <dgm:prSet presAssocID="{52DC76B6-0A9C-4D0A-87CA-6103E2C29F3B}" presName="thickLine" presStyleLbl="alignNode1" presStyleIdx="2" presStyleCnt="4"/>
      <dgm:spPr/>
    </dgm:pt>
    <dgm:pt modelId="{E61DF5C6-9FD2-485C-B908-96968FD65118}" type="pres">
      <dgm:prSet presAssocID="{52DC76B6-0A9C-4D0A-87CA-6103E2C29F3B}" presName="horz1" presStyleCnt="0"/>
      <dgm:spPr/>
    </dgm:pt>
    <dgm:pt modelId="{96053A8A-8F68-491D-B7E1-A7A48D77E985}" type="pres">
      <dgm:prSet presAssocID="{52DC76B6-0A9C-4D0A-87CA-6103E2C29F3B}" presName="tx1" presStyleLbl="revTx" presStyleIdx="2" presStyleCnt="4"/>
      <dgm:spPr/>
    </dgm:pt>
    <dgm:pt modelId="{0B598CF5-D6D8-4E79-93DE-A96DEE1A7E2F}" type="pres">
      <dgm:prSet presAssocID="{52DC76B6-0A9C-4D0A-87CA-6103E2C29F3B}" presName="vert1" presStyleCnt="0"/>
      <dgm:spPr/>
    </dgm:pt>
    <dgm:pt modelId="{96B5E037-BCE2-4DF6-84CF-0C4F02387935}" type="pres">
      <dgm:prSet presAssocID="{35378BFB-1429-4616-ABF4-5982FC16E4B2}" presName="thickLine" presStyleLbl="alignNode1" presStyleIdx="3" presStyleCnt="4"/>
      <dgm:spPr/>
    </dgm:pt>
    <dgm:pt modelId="{620840FB-52DA-4D5B-9DEC-A3AEA14822E6}" type="pres">
      <dgm:prSet presAssocID="{35378BFB-1429-4616-ABF4-5982FC16E4B2}" presName="horz1" presStyleCnt="0"/>
      <dgm:spPr/>
    </dgm:pt>
    <dgm:pt modelId="{5283E106-EA23-4B10-9A0E-EE58A5266B3D}" type="pres">
      <dgm:prSet presAssocID="{35378BFB-1429-4616-ABF4-5982FC16E4B2}" presName="tx1" presStyleLbl="revTx" presStyleIdx="3" presStyleCnt="4"/>
      <dgm:spPr/>
    </dgm:pt>
    <dgm:pt modelId="{5BD13FD1-8901-4CE5-A6C0-378C1DFA364B}" type="pres">
      <dgm:prSet presAssocID="{35378BFB-1429-4616-ABF4-5982FC16E4B2}" presName="vert1" presStyleCnt="0"/>
      <dgm:spPr/>
    </dgm:pt>
  </dgm:ptLst>
  <dgm:cxnLst>
    <dgm:cxn modelId="{FE39A902-6F6D-4DD9-AF50-1E9E8C9434E0}" srcId="{589A7CFE-C3EC-4DE4-B3C3-98686097610B}" destId="{35378BFB-1429-4616-ABF4-5982FC16E4B2}" srcOrd="3" destOrd="0" parTransId="{C281BD99-3680-4375-8F89-9EBBFF67FB5D}" sibTransId="{2805D919-39F0-4179-B563-F2E926D0775C}"/>
    <dgm:cxn modelId="{B8FD4808-7893-49ED-B1C0-9E16554B9803}" type="presOf" srcId="{589A7CFE-C3EC-4DE4-B3C3-98686097610B}" destId="{85D6CD83-8680-401C-A302-90236D6E1360}" srcOrd="0" destOrd="0" presId="urn:microsoft.com/office/officeart/2008/layout/LinedList"/>
    <dgm:cxn modelId="{F5305525-FE76-414E-BEB5-23F14C642DEC}" type="presOf" srcId="{35378BFB-1429-4616-ABF4-5982FC16E4B2}" destId="{5283E106-EA23-4B10-9A0E-EE58A5266B3D}" srcOrd="0" destOrd="0" presId="urn:microsoft.com/office/officeart/2008/layout/LinedList"/>
    <dgm:cxn modelId="{BD85EE69-1501-4AFC-8855-C0891A06BA61}" type="presOf" srcId="{9D1F534C-6BF6-4570-BBD2-C5F93630D7C4}" destId="{66387907-B2DA-40AF-9C24-138E728D3209}" srcOrd="0" destOrd="0" presId="urn:microsoft.com/office/officeart/2008/layout/LinedList"/>
    <dgm:cxn modelId="{48253F70-0EAF-48FB-87A0-76C694AAD707}" type="presOf" srcId="{52DC76B6-0A9C-4D0A-87CA-6103E2C29F3B}" destId="{96053A8A-8F68-491D-B7E1-A7A48D77E985}" srcOrd="0" destOrd="0" presId="urn:microsoft.com/office/officeart/2008/layout/LinedList"/>
    <dgm:cxn modelId="{B2812E91-DFB0-4A0D-A92C-BCA4506F1A9D}" type="presOf" srcId="{12CEB393-E84C-45DE-AA14-0D71F822066C}" destId="{ED9D0FF2-117A-4DC0-88CF-C896984D42ED}" srcOrd="0" destOrd="0" presId="urn:microsoft.com/office/officeart/2008/layout/LinedList"/>
    <dgm:cxn modelId="{993F92A4-3A17-4A03-8D0E-30E4D2893B15}" srcId="{589A7CFE-C3EC-4DE4-B3C3-98686097610B}" destId="{12CEB393-E84C-45DE-AA14-0D71F822066C}" srcOrd="1" destOrd="0" parTransId="{963CF518-F932-4205-AF43-FDDF092F1C6E}" sibTransId="{2F4CF8F2-3FCC-4A12-94C2-A655582E8C08}"/>
    <dgm:cxn modelId="{6C4C0FA7-C861-487A-B660-485D3032A228}" srcId="{589A7CFE-C3EC-4DE4-B3C3-98686097610B}" destId="{9D1F534C-6BF6-4570-BBD2-C5F93630D7C4}" srcOrd="0" destOrd="0" parTransId="{CAD1AD08-5D9B-4706-89D0-801F576BD7A0}" sibTransId="{68186C66-C16D-44F7-BC03-CA2F411E0C19}"/>
    <dgm:cxn modelId="{162F4DEC-7557-436C-A8A9-39700F55A9C5}" srcId="{589A7CFE-C3EC-4DE4-B3C3-98686097610B}" destId="{52DC76B6-0A9C-4D0A-87CA-6103E2C29F3B}" srcOrd="2" destOrd="0" parTransId="{C02AC63F-51E5-4135-B65F-4EABACD70E75}" sibTransId="{D7B64EFB-27BB-4C45-B7D7-140BC4592099}"/>
    <dgm:cxn modelId="{FFAEA456-E4AC-4128-8027-98FB4D082482}" type="presParOf" srcId="{85D6CD83-8680-401C-A302-90236D6E1360}" destId="{FE73A6FC-58A0-4F6D-99A4-80731F042D95}" srcOrd="0" destOrd="0" presId="urn:microsoft.com/office/officeart/2008/layout/LinedList"/>
    <dgm:cxn modelId="{471D448C-89DA-42F3-BB56-7B2A11F5074B}" type="presParOf" srcId="{85D6CD83-8680-401C-A302-90236D6E1360}" destId="{77E2FF16-2684-4D08-B4C5-ACCB4B2A6D70}" srcOrd="1" destOrd="0" presId="urn:microsoft.com/office/officeart/2008/layout/LinedList"/>
    <dgm:cxn modelId="{AA66D8E5-C296-4D66-BF80-7A479342BF23}" type="presParOf" srcId="{77E2FF16-2684-4D08-B4C5-ACCB4B2A6D70}" destId="{66387907-B2DA-40AF-9C24-138E728D3209}" srcOrd="0" destOrd="0" presId="urn:microsoft.com/office/officeart/2008/layout/LinedList"/>
    <dgm:cxn modelId="{DB9491F2-5FB4-4487-8E48-9D4C81DC5DE6}" type="presParOf" srcId="{77E2FF16-2684-4D08-B4C5-ACCB4B2A6D70}" destId="{6FB8F627-1D34-4562-B9F6-E6803219FF92}" srcOrd="1" destOrd="0" presId="urn:microsoft.com/office/officeart/2008/layout/LinedList"/>
    <dgm:cxn modelId="{6DD21072-7F83-4512-BE01-5157ADC46BB7}" type="presParOf" srcId="{85D6CD83-8680-401C-A302-90236D6E1360}" destId="{C29A57D1-FCFE-4C3B-8E25-CA864D46DB69}" srcOrd="2" destOrd="0" presId="urn:microsoft.com/office/officeart/2008/layout/LinedList"/>
    <dgm:cxn modelId="{E31DBA41-7FD6-4C33-81F5-29FD647D5949}" type="presParOf" srcId="{85D6CD83-8680-401C-A302-90236D6E1360}" destId="{05879747-8855-4043-B50A-FD9B16D267D4}" srcOrd="3" destOrd="0" presId="urn:microsoft.com/office/officeart/2008/layout/LinedList"/>
    <dgm:cxn modelId="{66555E22-10D4-430E-90C0-5B0FF5EA4DCC}" type="presParOf" srcId="{05879747-8855-4043-B50A-FD9B16D267D4}" destId="{ED9D0FF2-117A-4DC0-88CF-C896984D42ED}" srcOrd="0" destOrd="0" presId="urn:microsoft.com/office/officeart/2008/layout/LinedList"/>
    <dgm:cxn modelId="{3E591F85-52BD-49B1-A816-EBA5F142165C}" type="presParOf" srcId="{05879747-8855-4043-B50A-FD9B16D267D4}" destId="{7F1F91EB-A023-46A7-A312-0625D3D88289}" srcOrd="1" destOrd="0" presId="urn:microsoft.com/office/officeart/2008/layout/LinedList"/>
    <dgm:cxn modelId="{BE4413F8-AD49-4ABF-BD80-598CB8217650}" type="presParOf" srcId="{85D6CD83-8680-401C-A302-90236D6E1360}" destId="{0462C556-BE6A-480E-9D2F-FAD87A7C6B40}" srcOrd="4" destOrd="0" presId="urn:microsoft.com/office/officeart/2008/layout/LinedList"/>
    <dgm:cxn modelId="{0ED0EF14-1528-42C0-B165-9BB9237F7FAA}" type="presParOf" srcId="{85D6CD83-8680-401C-A302-90236D6E1360}" destId="{E61DF5C6-9FD2-485C-B908-96968FD65118}" srcOrd="5" destOrd="0" presId="urn:microsoft.com/office/officeart/2008/layout/LinedList"/>
    <dgm:cxn modelId="{6C74F316-2601-4AF7-B376-8BC15AD470AB}" type="presParOf" srcId="{E61DF5C6-9FD2-485C-B908-96968FD65118}" destId="{96053A8A-8F68-491D-B7E1-A7A48D77E985}" srcOrd="0" destOrd="0" presId="urn:microsoft.com/office/officeart/2008/layout/LinedList"/>
    <dgm:cxn modelId="{843215F9-82F8-4AD7-AA7A-AAFA52EC13A5}" type="presParOf" srcId="{E61DF5C6-9FD2-485C-B908-96968FD65118}" destId="{0B598CF5-D6D8-4E79-93DE-A96DEE1A7E2F}" srcOrd="1" destOrd="0" presId="urn:microsoft.com/office/officeart/2008/layout/LinedList"/>
    <dgm:cxn modelId="{2CB84D8E-E657-4BCB-9627-619AA4179115}" type="presParOf" srcId="{85D6CD83-8680-401C-A302-90236D6E1360}" destId="{96B5E037-BCE2-4DF6-84CF-0C4F02387935}" srcOrd="6" destOrd="0" presId="urn:microsoft.com/office/officeart/2008/layout/LinedList"/>
    <dgm:cxn modelId="{9C329D46-CF4A-46E9-8EC2-93689CEB848F}" type="presParOf" srcId="{85D6CD83-8680-401C-A302-90236D6E1360}" destId="{620840FB-52DA-4D5B-9DEC-A3AEA14822E6}" srcOrd="7" destOrd="0" presId="urn:microsoft.com/office/officeart/2008/layout/LinedList"/>
    <dgm:cxn modelId="{F24051D8-3DD3-4804-929B-D10DAE6CCDD4}" type="presParOf" srcId="{620840FB-52DA-4D5B-9DEC-A3AEA14822E6}" destId="{5283E106-EA23-4B10-9A0E-EE58A5266B3D}" srcOrd="0" destOrd="0" presId="urn:microsoft.com/office/officeart/2008/layout/LinedList"/>
    <dgm:cxn modelId="{078D98A1-A33E-4AC6-8897-2E3E3E08ECE4}" type="presParOf" srcId="{620840FB-52DA-4D5B-9DEC-A3AEA14822E6}" destId="{5BD13FD1-8901-4CE5-A6C0-378C1DFA364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4E3C59-6B90-4974-94CA-A51198038548}">
      <dsp:nvSpPr>
        <dsp:cNvPr id="0" name=""/>
        <dsp:cNvSpPr/>
      </dsp:nvSpPr>
      <dsp:spPr>
        <a:xfrm>
          <a:off x="0" y="409156"/>
          <a:ext cx="11856027" cy="1081080"/>
        </a:xfrm>
        <a:prstGeom prst="roundRect">
          <a:avLst/>
        </a:prstGeom>
        <a:solidFill>
          <a:schemeClr val="lt1">
            <a:hueOff val="0"/>
            <a:satOff val="0"/>
            <a:lumOff val="0"/>
            <a:alphaOff val="0"/>
          </a:schemeClr>
        </a:solidFill>
        <a:ln w="1905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Obedience to God’s commandments will constitute the test of faithfulness in the final crisis of earth’s history (Rev 14:6-12). </a:t>
          </a:r>
        </a:p>
      </dsp:txBody>
      <dsp:txXfrm>
        <a:off x="52774" y="461930"/>
        <a:ext cx="11750479" cy="975532"/>
      </dsp:txXfrm>
    </dsp:sp>
    <dsp:sp modelId="{112C0272-ED9E-4829-B28A-764F4560B984}">
      <dsp:nvSpPr>
        <dsp:cNvPr id="0" name=""/>
        <dsp:cNvSpPr/>
      </dsp:nvSpPr>
      <dsp:spPr>
        <a:xfrm>
          <a:off x="0" y="1570876"/>
          <a:ext cx="11856027" cy="1081080"/>
        </a:xfrm>
        <a:prstGeom prst="roundRect">
          <a:avLst/>
        </a:prstGeom>
        <a:solidFill>
          <a:schemeClr val="lt1">
            <a:hueOff val="0"/>
            <a:satOff val="0"/>
            <a:lumOff val="0"/>
            <a:alphaOff val="0"/>
          </a:schemeClr>
        </a:solidFill>
        <a:ln w="1905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The end-time remnant is a commandment-keeping people. They keep all of God’s commandments. </a:t>
          </a:r>
        </a:p>
      </dsp:txBody>
      <dsp:txXfrm>
        <a:off x="52774" y="1623650"/>
        <a:ext cx="11750479" cy="975532"/>
      </dsp:txXfrm>
    </dsp:sp>
    <dsp:sp modelId="{552EFD03-9E1A-41BA-A38F-8AE10481363A}">
      <dsp:nvSpPr>
        <dsp:cNvPr id="0" name=""/>
        <dsp:cNvSpPr/>
      </dsp:nvSpPr>
      <dsp:spPr>
        <a:xfrm>
          <a:off x="0" y="2732596"/>
          <a:ext cx="11856027" cy="1081080"/>
        </a:xfrm>
        <a:prstGeom prst="roundRect">
          <a:avLst/>
        </a:prstGeom>
        <a:solidFill>
          <a:schemeClr val="lt1">
            <a:hueOff val="0"/>
            <a:satOff val="0"/>
            <a:lumOff val="0"/>
            <a:alphaOff val="0"/>
          </a:schemeClr>
        </a:solidFill>
        <a:ln w="1905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And the dragon makes war with them because of their obedience (Rev 12:17). </a:t>
          </a:r>
        </a:p>
      </dsp:txBody>
      <dsp:txXfrm>
        <a:off x="52774" y="2785370"/>
        <a:ext cx="11750479" cy="975532"/>
      </dsp:txXfrm>
    </dsp:sp>
    <dsp:sp modelId="{6F5311A8-A63A-4277-AD42-87F6B93D738B}">
      <dsp:nvSpPr>
        <dsp:cNvPr id="0" name=""/>
        <dsp:cNvSpPr/>
      </dsp:nvSpPr>
      <dsp:spPr>
        <a:xfrm>
          <a:off x="0" y="3894316"/>
          <a:ext cx="11856027" cy="1081080"/>
        </a:xfrm>
        <a:prstGeom prst="roundRect">
          <a:avLst/>
        </a:prstGeom>
        <a:solidFill>
          <a:schemeClr val="lt1">
            <a:hueOff val="0"/>
            <a:satOff val="0"/>
            <a:lumOff val="0"/>
            <a:alphaOff val="0"/>
          </a:schemeClr>
        </a:solidFill>
        <a:ln w="1905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Because faithfulness is measured by obedience to God, we are judged based on the law (Rom 2:6-24) or works (Matt 16:27; Rev 20:12-13). </a:t>
          </a:r>
        </a:p>
      </dsp:txBody>
      <dsp:txXfrm>
        <a:off x="52774" y="3947090"/>
        <a:ext cx="11750479" cy="975532"/>
      </dsp:txXfrm>
    </dsp:sp>
    <dsp:sp modelId="{F5F30D6C-3353-4798-8463-4CA860D0EE90}">
      <dsp:nvSpPr>
        <dsp:cNvPr id="0" name=""/>
        <dsp:cNvSpPr/>
      </dsp:nvSpPr>
      <dsp:spPr>
        <a:xfrm>
          <a:off x="0" y="5056036"/>
          <a:ext cx="11856027" cy="1081080"/>
        </a:xfrm>
        <a:prstGeom prst="roundRect">
          <a:avLst/>
        </a:prstGeom>
        <a:solidFill>
          <a:schemeClr val="lt1">
            <a:hueOff val="0"/>
            <a:satOff val="0"/>
            <a:lumOff val="0"/>
            <a:alphaOff val="0"/>
          </a:schemeClr>
        </a:solidFill>
        <a:ln w="1905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It is the keeping of the commandments that distinguishes the remnant from those who follow the beast to destruction.</a:t>
          </a:r>
        </a:p>
      </dsp:txBody>
      <dsp:txXfrm>
        <a:off x="52774" y="5108810"/>
        <a:ext cx="11750479" cy="9755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5F1B3E-106E-4AFD-AA0D-FDA1405E0E02}">
      <dsp:nvSpPr>
        <dsp:cNvPr id="0" name=""/>
        <dsp:cNvSpPr/>
      </dsp:nvSpPr>
      <dsp:spPr>
        <a:xfrm>
          <a:off x="1344" y="289252"/>
          <a:ext cx="4719288" cy="299674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F65BB5-4076-4BAB-AC32-BDB9A41BDDBC}">
      <dsp:nvSpPr>
        <dsp:cNvPr id="0" name=""/>
        <dsp:cNvSpPr/>
      </dsp:nvSpPr>
      <dsp:spPr>
        <a:xfrm>
          <a:off x="525709" y="787399"/>
          <a:ext cx="4719288" cy="2996748"/>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Many Christians believe that the Ten Commandments are normative, except for the fourth, which they think was binding only for ancient Israel. </a:t>
          </a:r>
        </a:p>
      </dsp:txBody>
      <dsp:txXfrm>
        <a:off x="613481" y="875171"/>
        <a:ext cx="4543744" cy="2821204"/>
      </dsp:txXfrm>
    </dsp:sp>
    <dsp:sp modelId="{5E3EDE06-9983-442C-8DEA-CEE1BE813E2B}">
      <dsp:nvSpPr>
        <dsp:cNvPr id="0" name=""/>
        <dsp:cNvSpPr/>
      </dsp:nvSpPr>
      <dsp:spPr>
        <a:xfrm>
          <a:off x="5769364" y="289252"/>
          <a:ext cx="4719288" cy="299674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CD8D36-B587-42EF-A15C-1ABBD9F150BE}">
      <dsp:nvSpPr>
        <dsp:cNvPr id="0" name=""/>
        <dsp:cNvSpPr/>
      </dsp:nvSpPr>
      <dsp:spPr>
        <a:xfrm>
          <a:off x="6293729" y="787399"/>
          <a:ext cx="4719288" cy="2996748"/>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But the Seventh-day Sabbath originated at creation (Gen 2:1-3) and was intended for all humans (Isa 56:1-7; 66:22-23; Mark 2:27). </a:t>
          </a:r>
        </a:p>
      </dsp:txBody>
      <dsp:txXfrm>
        <a:off x="6381501" y="875171"/>
        <a:ext cx="4543744" cy="28212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73A6FC-58A0-4F6D-99A4-80731F042D95}">
      <dsp:nvSpPr>
        <dsp:cNvPr id="0" name=""/>
        <dsp:cNvSpPr/>
      </dsp:nvSpPr>
      <dsp:spPr>
        <a:xfrm>
          <a:off x="0" y="0"/>
          <a:ext cx="11741727"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387907-B2DA-40AF-9C24-138E728D3209}">
      <dsp:nvSpPr>
        <dsp:cNvPr id="0" name=""/>
        <dsp:cNvSpPr/>
      </dsp:nvSpPr>
      <dsp:spPr>
        <a:xfrm>
          <a:off x="0" y="0"/>
          <a:ext cx="11741727" cy="14027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Keeping the seventh-day Sabbath is the divinely designed way of acknowledging God’s authority and His sanctifying presence in our lives. </a:t>
          </a:r>
        </a:p>
      </dsp:txBody>
      <dsp:txXfrm>
        <a:off x="0" y="0"/>
        <a:ext cx="11741727" cy="1402772"/>
      </dsp:txXfrm>
    </dsp:sp>
    <dsp:sp modelId="{C29A57D1-FCFE-4C3B-8E25-CA864D46DB69}">
      <dsp:nvSpPr>
        <dsp:cNvPr id="0" name=""/>
        <dsp:cNvSpPr/>
      </dsp:nvSpPr>
      <dsp:spPr>
        <a:xfrm>
          <a:off x="0" y="1402772"/>
          <a:ext cx="11741727"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D9D0FF2-117A-4DC0-88CF-C896984D42ED}">
      <dsp:nvSpPr>
        <dsp:cNvPr id="0" name=""/>
        <dsp:cNvSpPr/>
      </dsp:nvSpPr>
      <dsp:spPr>
        <a:xfrm>
          <a:off x="0" y="1402772"/>
          <a:ext cx="11741727" cy="14027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Jesus expected His followers to continue keeping the Sabbath after His ascension (Matt 24:20). </a:t>
          </a:r>
        </a:p>
      </dsp:txBody>
      <dsp:txXfrm>
        <a:off x="0" y="1402772"/>
        <a:ext cx="11741727" cy="1402772"/>
      </dsp:txXfrm>
    </dsp:sp>
    <dsp:sp modelId="{0462C556-BE6A-480E-9D2F-FAD87A7C6B40}">
      <dsp:nvSpPr>
        <dsp:cNvPr id="0" name=""/>
        <dsp:cNvSpPr/>
      </dsp:nvSpPr>
      <dsp:spPr>
        <a:xfrm>
          <a:off x="0" y="2805545"/>
          <a:ext cx="11741727"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053A8A-8F68-491D-B7E1-A7A48D77E985}">
      <dsp:nvSpPr>
        <dsp:cNvPr id="0" name=""/>
        <dsp:cNvSpPr/>
      </dsp:nvSpPr>
      <dsp:spPr>
        <a:xfrm>
          <a:off x="0" y="2805545"/>
          <a:ext cx="11741727" cy="14027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And the apostles continued to encourage Sabbath keeping (e.g., Acts 16:13; 17:2; Heb 4:9; 10:24-31). </a:t>
          </a:r>
        </a:p>
      </dsp:txBody>
      <dsp:txXfrm>
        <a:off x="0" y="2805545"/>
        <a:ext cx="11741727" cy="1402772"/>
      </dsp:txXfrm>
    </dsp:sp>
    <dsp:sp modelId="{96B5E037-BCE2-4DF6-84CF-0C4F02387935}">
      <dsp:nvSpPr>
        <dsp:cNvPr id="0" name=""/>
        <dsp:cNvSpPr/>
      </dsp:nvSpPr>
      <dsp:spPr>
        <a:xfrm>
          <a:off x="0" y="4208318"/>
          <a:ext cx="11741727"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83E106-EA23-4B10-9A0E-EE58A5266B3D}">
      <dsp:nvSpPr>
        <dsp:cNvPr id="0" name=""/>
        <dsp:cNvSpPr/>
      </dsp:nvSpPr>
      <dsp:spPr>
        <a:xfrm>
          <a:off x="0" y="4208318"/>
          <a:ext cx="11741727" cy="14027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We cannot disregard the Sabbath and still claim to keep </a:t>
          </a:r>
          <a:r>
            <a:rPr lang="en-US" sz="2800" i="1" kern="1200"/>
            <a:t>the</a:t>
          </a:r>
          <a:r>
            <a:rPr lang="en-US" sz="2800" kern="1200"/>
            <a:t> commandments (cf. Matt 5:19; Jas 2:8-12).</a:t>
          </a:r>
        </a:p>
      </dsp:txBody>
      <dsp:txXfrm>
        <a:off x="0" y="4208318"/>
        <a:ext cx="11741727" cy="140277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jpeg>
</file>

<file path=ppt/media/image12.jpeg>
</file>

<file path=ppt/media/image13.jpeg>
</file>

<file path=ppt/media/image14.jpeg>
</file>

<file path=ppt/media/image15.png>
</file>

<file path=ppt/media/image16.jpeg>
</file>

<file path=ppt/media/image17.jpeg>
</file>

<file path=ppt/media/image18.jpeg>
</file>

<file path=ppt/media/image19.jpeg>
</file>

<file path=ppt/media/image2.jpeg>
</file>

<file path=ppt/media/image3.jpeg>
</file>

<file path=ppt/media/image4.jpe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E4FBC-D712-92E6-C7C3-27D8CA5326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EAEAA7-DB46-F4A9-0AC4-4A5971415A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B6A6B7B-53EB-E900-89AA-B105051BC5CB}"/>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5" name="Footer Placeholder 4">
            <a:extLst>
              <a:ext uri="{FF2B5EF4-FFF2-40B4-BE49-F238E27FC236}">
                <a16:creationId xmlns:a16="http://schemas.microsoft.com/office/drawing/2014/main" id="{26B5FB23-45A7-84DE-1FBF-FA5EE5C7A7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D41EB7-204D-5159-D1A9-280CD49989A5}"/>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42234760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D4034-A389-2954-CCC3-CBB12CAEB7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4DCE61-61B6-6F56-1C4F-AAE25383DD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E1CE1A-8D62-5261-3FD6-8E747D9A89DA}"/>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5" name="Footer Placeholder 4">
            <a:extLst>
              <a:ext uri="{FF2B5EF4-FFF2-40B4-BE49-F238E27FC236}">
                <a16:creationId xmlns:a16="http://schemas.microsoft.com/office/drawing/2014/main" id="{22699AEA-3077-07DD-8BF8-D82B3D71CC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F1B691-2E81-CA87-5451-9779AC09F00E}"/>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3956835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352C03-4217-B99C-8455-89788B719A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92108C2-EEE3-5018-CABC-98EFF3319B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A56B3F-9D84-C12A-0094-34EA9BFC8AB3}"/>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5" name="Footer Placeholder 4">
            <a:extLst>
              <a:ext uri="{FF2B5EF4-FFF2-40B4-BE49-F238E27FC236}">
                <a16:creationId xmlns:a16="http://schemas.microsoft.com/office/drawing/2014/main" id="{9A55710A-3629-6CE9-ABDD-9EC94D1334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C6F79E-DE75-1AAB-5BA8-ADCF84E6B0B4}"/>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3808422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29CC9-6D54-C56B-B4FE-C589A3599B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6FF392-E207-2591-1BB7-9413D44EFD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554BD1-82D7-7982-9436-916E9E1C7FEC}"/>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5" name="Footer Placeholder 4">
            <a:extLst>
              <a:ext uri="{FF2B5EF4-FFF2-40B4-BE49-F238E27FC236}">
                <a16:creationId xmlns:a16="http://schemas.microsoft.com/office/drawing/2014/main" id="{25FAEBA8-6555-0421-725B-D7EB15507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039407-8723-63BE-8A69-D1770487DF50}"/>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954763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7596E-BAA4-B048-ABB9-26E6FE5F9B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859D837-85A2-0E3A-7028-BAFB7473ED3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DAF86A-1DAE-E289-E182-E98AC6E5D1A5}"/>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5" name="Footer Placeholder 4">
            <a:extLst>
              <a:ext uri="{FF2B5EF4-FFF2-40B4-BE49-F238E27FC236}">
                <a16:creationId xmlns:a16="http://schemas.microsoft.com/office/drawing/2014/main" id="{34E9006C-F45B-F308-ECFA-48E1A340B3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DDE022-1577-6025-6ED5-D15210C6FBFC}"/>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428304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A7832-9D3A-0EEF-C855-2E5819F282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8BF90F-7B14-BAC1-645F-ECAB884E41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ECC2CA-058E-0B62-40FA-F56A89D6190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FAEC41-1825-0C1E-C0BE-C6783D3B2642}"/>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6" name="Footer Placeholder 5">
            <a:extLst>
              <a:ext uri="{FF2B5EF4-FFF2-40B4-BE49-F238E27FC236}">
                <a16:creationId xmlns:a16="http://schemas.microsoft.com/office/drawing/2014/main" id="{0E7D5A5F-B112-ED17-4A01-4ED89C497A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C4FF6C-A279-1575-689A-4BE1AC6BE180}"/>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3232565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F335E-9ECE-0F21-A4BC-1EE44BCC6F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54793B6-DF78-87AB-0A15-7B65116A7C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DFEF50-4AD8-2FAD-CCB0-72D9A0C5EA7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BFE6519-CEAF-8350-8D71-A722684B79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D5614B-D1DE-5236-4486-7213E64B96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87AE51C-7E46-A5D7-6BC6-CA65A8907F0E}"/>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8" name="Footer Placeholder 7">
            <a:extLst>
              <a:ext uri="{FF2B5EF4-FFF2-40B4-BE49-F238E27FC236}">
                <a16:creationId xmlns:a16="http://schemas.microsoft.com/office/drawing/2014/main" id="{FE9205D6-085F-5822-AE4C-22DD24375D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32D621-1BAE-5DB8-97CA-31E59BC0AF15}"/>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2587065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3994F-7C21-1964-4380-1286E18E135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AC32C9-798E-FA16-4CDA-5D62268631BB}"/>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4" name="Footer Placeholder 3">
            <a:extLst>
              <a:ext uri="{FF2B5EF4-FFF2-40B4-BE49-F238E27FC236}">
                <a16:creationId xmlns:a16="http://schemas.microsoft.com/office/drawing/2014/main" id="{B7EF018A-CFB8-6A33-638A-C5F07F708E7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8594F2-D672-3E06-AC9A-E3182AC04EED}"/>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2432360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D918FA-1C62-7A18-55A9-1A63331F48A0}"/>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3" name="Footer Placeholder 2">
            <a:extLst>
              <a:ext uri="{FF2B5EF4-FFF2-40B4-BE49-F238E27FC236}">
                <a16:creationId xmlns:a16="http://schemas.microsoft.com/office/drawing/2014/main" id="{370D593D-D1B7-4B79-4A6A-653434E7DA8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6BE7CB-9678-BF45-CDCA-C98D508B2159}"/>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678991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2C395-6D29-7989-2D33-9309B633FB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41C01B-86BE-6B74-0CD4-B36A3BF5C4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7251C8-16BA-1797-8B1D-A2DEB977A1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77E204-AFDD-1655-370B-9E82B2DDD31B}"/>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6" name="Footer Placeholder 5">
            <a:extLst>
              <a:ext uri="{FF2B5EF4-FFF2-40B4-BE49-F238E27FC236}">
                <a16:creationId xmlns:a16="http://schemas.microsoft.com/office/drawing/2014/main" id="{BC72D292-BF32-C381-B7CA-6A5F03FBF4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30F8DE-4168-D6C1-CE05-255B9CC5DE79}"/>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682334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AE2CF-B8F3-BF7B-FFB7-F5BB1BD028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1A4A-DB7D-3578-EE0F-FBA21EA618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F3978A6-3F38-407B-B57D-9DCB45962E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53F950-E150-74AD-1E03-BACA08551624}"/>
              </a:ext>
            </a:extLst>
          </p:cNvPr>
          <p:cNvSpPr>
            <a:spLocks noGrp="1"/>
          </p:cNvSpPr>
          <p:nvPr>
            <p:ph type="dt" sz="half" idx="10"/>
          </p:nvPr>
        </p:nvSpPr>
        <p:spPr/>
        <p:txBody>
          <a:bodyPr/>
          <a:lstStyle/>
          <a:p>
            <a:fld id="{73367DF1-1A1E-459D-BEB1-C381E310BD6C}" type="datetimeFigureOut">
              <a:rPr lang="en-US" smtClean="0"/>
              <a:t>7/22/2025</a:t>
            </a:fld>
            <a:endParaRPr lang="en-US"/>
          </a:p>
        </p:txBody>
      </p:sp>
      <p:sp>
        <p:nvSpPr>
          <p:cNvPr id="6" name="Footer Placeholder 5">
            <a:extLst>
              <a:ext uri="{FF2B5EF4-FFF2-40B4-BE49-F238E27FC236}">
                <a16:creationId xmlns:a16="http://schemas.microsoft.com/office/drawing/2014/main" id="{CEEDC086-03FD-B554-08B6-65649B34D2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E288CE-02F3-A32B-8742-73E4C2083DF4}"/>
              </a:ext>
            </a:extLst>
          </p:cNvPr>
          <p:cNvSpPr>
            <a:spLocks noGrp="1"/>
          </p:cNvSpPr>
          <p:nvPr>
            <p:ph type="sldNum" sz="quarter" idx="12"/>
          </p:nvPr>
        </p:nvSpPr>
        <p:spPr/>
        <p:txBody>
          <a:bodyPr/>
          <a:lstStyle/>
          <a:p>
            <a:fld id="{63019600-B081-447A-8384-7C107C4286F2}" type="slidenum">
              <a:rPr lang="en-US" smtClean="0"/>
              <a:t>‹#›</a:t>
            </a:fld>
            <a:endParaRPr lang="en-US"/>
          </a:p>
        </p:txBody>
      </p:sp>
    </p:spTree>
    <p:extLst>
      <p:ext uri="{BB962C8B-B14F-4D97-AF65-F5344CB8AC3E}">
        <p14:creationId xmlns:p14="http://schemas.microsoft.com/office/powerpoint/2010/main" val="3362324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69B1D4-416A-5F8B-A6CA-ACA898EDC7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CA720C-63E7-52F2-DEB6-D45E4576D6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1F3DEC-32F6-EC21-FDCE-958815384E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3367DF1-1A1E-459D-BEB1-C381E310BD6C}" type="datetimeFigureOut">
              <a:rPr lang="en-US" smtClean="0"/>
              <a:t>7/22/2025</a:t>
            </a:fld>
            <a:endParaRPr lang="en-US"/>
          </a:p>
        </p:txBody>
      </p:sp>
      <p:sp>
        <p:nvSpPr>
          <p:cNvPr id="5" name="Footer Placeholder 4">
            <a:extLst>
              <a:ext uri="{FF2B5EF4-FFF2-40B4-BE49-F238E27FC236}">
                <a16:creationId xmlns:a16="http://schemas.microsoft.com/office/drawing/2014/main" id="{0A88B63D-47F0-4715-EBA6-16A4F9BB90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B12E734-9BBB-C759-039A-AAD0A7C447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3019600-B081-447A-8384-7C107C4286F2}" type="slidenum">
              <a:rPr lang="en-US" smtClean="0"/>
              <a:t>‹#›</a:t>
            </a:fld>
            <a:endParaRPr lang="en-US"/>
          </a:p>
        </p:txBody>
      </p:sp>
    </p:spTree>
    <p:extLst>
      <p:ext uri="{BB962C8B-B14F-4D97-AF65-F5344CB8AC3E}">
        <p14:creationId xmlns:p14="http://schemas.microsoft.com/office/powerpoint/2010/main" val="1309413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23FAF7-D2F8-8B9C-DB4A-B1D1E54370C3}"/>
              </a:ext>
            </a:extLst>
          </p:cNvPr>
          <p:cNvPicPr>
            <a:picLocks noChangeAspect="1"/>
          </p:cNvPicPr>
          <p:nvPr/>
        </p:nvPicPr>
        <p:blipFill>
          <a:blip r:embed="rId2"/>
          <a:stretch>
            <a:fillRect/>
          </a:stretch>
        </p:blipFill>
        <p:spPr>
          <a:xfrm>
            <a:off x="0" y="0"/>
            <a:ext cx="12191999" cy="6858000"/>
          </a:xfrm>
          <a:prstGeom prst="rect">
            <a:avLst/>
          </a:prstGeom>
        </p:spPr>
      </p:pic>
      <p:sp>
        <p:nvSpPr>
          <p:cNvPr id="2" name="Title 1">
            <a:extLst>
              <a:ext uri="{FF2B5EF4-FFF2-40B4-BE49-F238E27FC236}">
                <a16:creationId xmlns:a16="http://schemas.microsoft.com/office/drawing/2014/main" id="{D73E23B2-D0F3-E875-AE73-D7B9006B21D5}"/>
              </a:ext>
            </a:extLst>
          </p:cNvPr>
          <p:cNvSpPr>
            <a:spLocks noGrp="1"/>
          </p:cNvSpPr>
          <p:nvPr>
            <p:ph type="ctrTitle"/>
          </p:nvPr>
        </p:nvSpPr>
        <p:spPr>
          <a:xfrm>
            <a:off x="7377544" y="238991"/>
            <a:ext cx="4360719" cy="860280"/>
          </a:xfrm>
        </p:spPr>
        <p:txBody>
          <a:bodyPr>
            <a:normAutofit/>
          </a:bodyPr>
          <a:lstStyle/>
          <a:p>
            <a:r>
              <a:rPr lang="en-US" sz="4800" b="1">
                <a:solidFill>
                  <a:schemeClr val="bg1"/>
                </a:solidFill>
              </a:rPr>
              <a:t>BIBLE STUDY</a:t>
            </a:r>
            <a:endParaRPr lang="en-US" sz="4800" b="1" dirty="0">
              <a:solidFill>
                <a:schemeClr val="bg1"/>
              </a:solidFill>
            </a:endParaRPr>
          </a:p>
        </p:txBody>
      </p:sp>
      <p:sp>
        <p:nvSpPr>
          <p:cNvPr id="3" name="Subtitle 2">
            <a:extLst>
              <a:ext uri="{FF2B5EF4-FFF2-40B4-BE49-F238E27FC236}">
                <a16:creationId xmlns:a16="http://schemas.microsoft.com/office/drawing/2014/main" id="{6BBBEEB4-8B21-BACF-709F-953862E85C83}"/>
              </a:ext>
            </a:extLst>
          </p:cNvPr>
          <p:cNvSpPr>
            <a:spLocks noGrp="1"/>
          </p:cNvSpPr>
          <p:nvPr>
            <p:ph type="subTitle" idx="1"/>
          </p:nvPr>
        </p:nvSpPr>
        <p:spPr>
          <a:xfrm>
            <a:off x="251791" y="1338262"/>
            <a:ext cx="5015948" cy="1655762"/>
          </a:xfrm>
        </p:spPr>
        <p:txBody>
          <a:bodyPr/>
          <a:lstStyle/>
          <a:p>
            <a:pPr algn="l"/>
            <a:r>
              <a:rPr lang="en-US" b="1">
                <a:solidFill>
                  <a:schemeClr val="bg1"/>
                </a:solidFill>
              </a:rPr>
              <a:t>CALLED TO BE FAITHFUL: </a:t>
            </a:r>
          </a:p>
          <a:p>
            <a:pPr algn="l"/>
            <a:r>
              <a:rPr lang="en-US" b="1">
                <a:solidFill>
                  <a:schemeClr val="bg1"/>
                </a:solidFill>
              </a:rPr>
              <a:t>THE COMMANDMENTS OF GOD</a:t>
            </a:r>
            <a:endParaRPr lang="en-US">
              <a:solidFill>
                <a:schemeClr val="bg1"/>
              </a:solidFill>
            </a:endParaRPr>
          </a:p>
          <a:p>
            <a:pPr algn="l"/>
            <a:endParaRPr lang="en-US" dirty="0">
              <a:solidFill>
                <a:schemeClr val="bg1"/>
              </a:solidFill>
            </a:endParaRPr>
          </a:p>
        </p:txBody>
      </p:sp>
    </p:spTree>
    <p:extLst>
      <p:ext uri="{BB962C8B-B14F-4D97-AF65-F5344CB8AC3E}">
        <p14:creationId xmlns:p14="http://schemas.microsoft.com/office/powerpoint/2010/main" val="40386566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How do you love God? – Seeking the kingdom">
            <a:extLst>
              <a:ext uri="{FF2B5EF4-FFF2-40B4-BE49-F238E27FC236}">
                <a16:creationId xmlns:a16="http://schemas.microsoft.com/office/drawing/2014/main" id="{76702C3A-1D2C-A0DC-94EE-16A387C5AD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8340" t="9091" r="1621" b="1"/>
          <a:stretch>
            <a:fillRect/>
          </a:stretch>
        </p:blipFill>
        <p:spPr bwMode="auto">
          <a:xfrm>
            <a:off x="20" y="10"/>
            <a:ext cx="8668492" cy="6857990"/>
          </a:xfrm>
          <a:prstGeom prst="rect">
            <a:avLst/>
          </a:prstGeom>
          <a:noFill/>
          <a:extLst>
            <a:ext uri="{909E8E84-426E-40DD-AFC4-6F175D3DCCD1}">
              <a14:hiddenFill xmlns:a14="http://schemas.microsoft.com/office/drawing/2010/main">
                <a:solidFill>
                  <a:srgbClr val="FFFFFF"/>
                </a:solidFill>
              </a14:hiddenFill>
            </a:ext>
          </a:extLst>
        </p:spPr>
      </p:pic>
      <p:sp>
        <p:nvSpPr>
          <p:cNvPr id="2057" name="Rectangle 2056">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9" name="Rectangle 205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61" name="Rectangle 206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7C88E35-A33B-65A0-689E-9BD3970ECE25}"/>
              </a:ext>
            </a:extLst>
          </p:cNvPr>
          <p:cNvSpPr>
            <a:spLocks noGrp="1"/>
          </p:cNvSpPr>
          <p:nvPr>
            <p:ph idx="1"/>
          </p:nvPr>
        </p:nvSpPr>
        <p:spPr>
          <a:xfrm>
            <a:off x="5230542" y="2828179"/>
            <a:ext cx="6961438" cy="3654266"/>
          </a:xfrm>
        </p:spPr>
        <p:txBody>
          <a:bodyPr anchor="t">
            <a:normAutofit lnSpcReduction="10000"/>
          </a:bodyPr>
          <a:lstStyle/>
          <a:p>
            <a:pPr marL="0" indent="0">
              <a:buNone/>
            </a:pPr>
            <a:r>
              <a:rPr lang="en-US" dirty="0">
                <a:solidFill>
                  <a:schemeClr val="bg1"/>
                </a:solidFill>
              </a:rPr>
              <a:t>God’s love for us should ignite our love for Him in return, and we demonstrate this love by keeping His commandments (1 John 2:3; 3:24; 5:2). </a:t>
            </a:r>
          </a:p>
          <a:p>
            <a:pPr marL="0" indent="0">
              <a:buNone/>
            </a:pPr>
            <a:r>
              <a:rPr lang="en-US" dirty="0">
                <a:solidFill>
                  <a:schemeClr val="bg1"/>
                </a:solidFill>
              </a:rPr>
              <a:t>In the covenant relationship, therefore, our faithfulness is measured by our commitment to the commandments as was the case with all faithful Bible characters such as Abraham (Gen 22:18; 26:5; </a:t>
            </a:r>
            <a:r>
              <a:rPr lang="en-US" dirty="0" err="1">
                <a:solidFill>
                  <a:schemeClr val="bg1"/>
                </a:solidFill>
              </a:rPr>
              <a:t>Neh</a:t>
            </a:r>
            <a:r>
              <a:rPr lang="en-US" dirty="0">
                <a:solidFill>
                  <a:schemeClr val="bg1"/>
                </a:solidFill>
              </a:rPr>
              <a:t> 9:8) and Daniel (Dan 1:8; 6:3-5, 22, 24).</a:t>
            </a:r>
          </a:p>
          <a:p>
            <a:pPr marL="0" indent="0">
              <a:buNone/>
            </a:pPr>
            <a:endParaRPr lang="en-US" dirty="0">
              <a:solidFill>
                <a:schemeClr val="bg1"/>
              </a:solidFill>
            </a:endParaRPr>
          </a:p>
        </p:txBody>
      </p:sp>
    </p:spTree>
    <p:extLst>
      <p:ext uri="{BB962C8B-B14F-4D97-AF65-F5344CB8AC3E}">
        <p14:creationId xmlns:p14="http://schemas.microsoft.com/office/powerpoint/2010/main" val="37176063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Jesus christ in the hills at sunset in bolta realistic image ultra hd high  design very detailed 8k | Premium AI-generated image">
            <a:extLst>
              <a:ext uri="{FF2B5EF4-FFF2-40B4-BE49-F238E27FC236}">
                <a16:creationId xmlns:a16="http://schemas.microsoft.com/office/drawing/2014/main" id="{08D3AD86-5120-B6FA-AD18-CFE2E46B7D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3063" b="-1"/>
          <a:stretch>
            <a:fillRect/>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3081" name="Rectangle 308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74AEECAA-9485-1EF4-DD3D-D7E378229655}"/>
              </a:ext>
            </a:extLst>
          </p:cNvPr>
          <p:cNvSpPr>
            <a:spLocks noGrp="1"/>
          </p:cNvSpPr>
          <p:nvPr>
            <p:ph idx="1"/>
          </p:nvPr>
        </p:nvSpPr>
        <p:spPr>
          <a:xfrm>
            <a:off x="7435787" y="199112"/>
            <a:ext cx="4753164" cy="6459776"/>
          </a:xfrm>
        </p:spPr>
        <p:txBody>
          <a:bodyPr>
            <a:normAutofit/>
          </a:bodyPr>
          <a:lstStyle/>
          <a:p>
            <a:pPr marL="0" indent="0">
              <a:lnSpc>
                <a:spcPct val="150000"/>
              </a:lnSpc>
              <a:buNone/>
            </a:pPr>
            <a:r>
              <a:rPr lang="en-US" dirty="0"/>
              <a:t>Jesus summarized the commandments into two: loving God and loving our neighbor (Matt 22:37-40).He also made references to all the Ten Commandments, confirming their continued validity for His followers (e.g., Matt 4:9; 5:17-20, 33-37; 12:8; 19:18-19).</a:t>
            </a:r>
          </a:p>
        </p:txBody>
      </p:sp>
    </p:spTree>
    <p:extLst>
      <p:ext uri="{BB962C8B-B14F-4D97-AF65-F5344CB8AC3E}">
        <p14:creationId xmlns:p14="http://schemas.microsoft.com/office/powerpoint/2010/main" val="34936612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78F096B-C03D-5D22-1023-A953AD8D693C}"/>
              </a:ext>
            </a:extLst>
          </p:cNvPr>
          <p:cNvSpPr>
            <a:spLocks noGrp="1"/>
          </p:cNvSpPr>
          <p:nvPr>
            <p:ph idx="1"/>
          </p:nvPr>
        </p:nvSpPr>
        <p:spPr>
          <a:xfrm>
            <a:off x="186735" y="556591"/>
            <a:ext cx="6343274" cy="5744817"/>
          </a:xfrm>
        </p:spPr>
        <p:txBody>
          <a:bodyPr>
            <a:normAutofit/>
          </a:bodyPr>
          <a:lstStyle/>
          <a:p>
            <a:pPr marL="0" indent="0">
              <a:lnSpc>
                <a:spcPct val="150000"/>
              </a:lnSpc>
              <a:buNone/>
            </a:pPr>
            <a:r>
              <a:rPr lang="en-US" dirty="0"/>
              <a:t>Revelation emphasizes faithfulness and its relation to the commandments. </a:t>
            </a:r>
          </a:p>
          <a:p>
            <a:pPr marL="0" indent="0">
              <a:lnSpc>
                <a:spcPct val="150000"/>
              </a:lnSpc>
              <a:buNone/>
            </a:pPr>
            <a:r>
              <a:rPr lang="en-US" dirty="0"/>
              <a:t>It alludes to the Ten Commandments (e.g., Rev 13:4, 6, 14-15; 9:21; 11:19; 14:1; 21:8) and shows that obedience and endurance are integral to the believer’s relationship with God (Rev 1:9; 3:10; 14:12). </a:t>
            </a:r>
          </a:p>
        </p:txBody>
      </p:sp>
      <p:pic>
        <p:nvPicPr>
          <p:cNvPr id="4098" name="Picture 2" descr="The Book of Revelation's Divine Authority | United Church of God">
            <a:extLst>
              <a:ext uri="{FF2B5EF4-FFF2-40B4-BE49-F238E27FC236}">
                <a16:creationId xmlns:a16="http://schemas.microsoft.com/office/drawing/2014/main" id="{618A5B45-D5A7-8F7D-8AA2-DC77E272BC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559" r="17664" b="-1"/>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57028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4" name="Rectangle 5133">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Is There a Difference in Meaning Between Jesus Christ and Christ Jesus? |  Christianity.com">
            <a:extLst>
              <a:ext uri="{FF2B5EF4-FFF2-40B4-BE49-F238E27FC236}">
                <a16:creationId xmlns:a16="http://schemas.microsoft.com/office/drawing/2014/main" id="{42BBF225-793F-5A26-3C43-553AEB6878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082" r="26317" b="-1"/>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6C6162DE-AC04-7EA9-EA35-BA8E31E81C5C}"/>
              </a:ext>
            </a:extLst>
          </p:cNvPr>
          <p:cNvSpPr>
            <a:spLocks noGrp="1"/>
          </p:cNvSpPr>
          <p:nvPr>
            <p:ph idx="1"/>
          </p:nvPr>
        </p:nvSpPr>
        <p:spPr>
          <a:xfrm>
            <a:off x="6094476" y="488373"/>
            <a:ext cx="6016335" cy="5730154"/>
          </a:xfrm>
        </p:spPr>
        <p:txBody>
          <a:bodyPr>
            <a:normAutofit/>
          </a:bodyPr>
          <a:lstStyle/>
          <a:p>
            <a:pPr marL="0" indent="0">
              <a:buNone/>
            </a:pPr>
            <a:r>
              <a:rPr lang="en-US" dirty="0"/>
              <a:t>As Christ is faithful (Rev 1:5; 3:14), so His followers are to be “faithful until death” (Rev 2:10). </a:t>
            </a:r>
          </a:p>
          <a:p>
            <a:pPr marL="0" indent="0">
              <a:buNone/>
            </a:pPr>
            <a:r>
              <a:rPr lang="en-US" dirty="0"/>
              <a:t>They are referred to as “saints” and defined as those “who keep the commandments of God and the faith of Jesus” (14:12).</a:t>
            </a:r>
          </a:p>
          <a:p>
            <a:pPr marL="0" indent="0">
              <a:buNone/>
            </a:pPr>
            <a:r>
              <a:rPr lang="en-US" dirty="0"/>
              <a:t>The call to faithfulness is a call to a commitment to God’s commandments that shapes our character, helping us live and do good, and evidences our salvation in Christ.</a:t>
            </a:r>
          </a:p>
          <a:p>
            <a:endParaRPr lang="en-US" dirty="0"/>
          </a:p>
        </p:txBody>
      </p:sp>
    </p:spTree>
    <p:extLst>
      <p:ext uri="{BB962C8B-B14F-4D97-AF65-F5344CB8AC3E}">
        <p14:creationId xmlns:p14="http://schemas.microsoft.com/office/powerpoint/2010/main" val="34172897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CDDAB8E1-7780-9D7F-1193-29159D51E433}"/>
              </a:ext>
            </a:extLst>
          </p:cNvPr>
          <p:cNvGraphicFramePr>
            <a:graphicFrameLocks noGrp="1"/>
          </p:cNvGraphicFramePr>
          <p:nvPr>
            <p:ph idx="1"/>
            <p:extLst>
              <p:ext uri="{D42A27DB-BD31-4B8C-83A1-F6EECF244321}">
                <p14:modId xmlns:p14="http://schemas.microsoft.com/office/powerpoint/2010/main" val="2451098770"/>
              </p:ext>
            </p:extLst>
          </p:nvPr>
        </p:nvGraphicFramePr>
        <p:xfrm>
          <a:off x="124691" y="197427"/>
          <a:ext cx="11856027" cy="65462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358424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294E3C59-6B90-4974-94CA-A51198038548}"/>
                                            </p:graphicEl>
                                          </p:spTgt>
                                        </p:tgtEl>
                                        <p:attrNameLst>
                                          <p:attrName>style.visibility</p:attrName>
                                        </p:attrNameLst>
                                      </p:cBhvr>
                                      <p:to>
                                        <p:strVal val="visible"/>
                                      </p:to>
                                    </p:set>
                                    <p:animEffect transition="in" filter="fade">
                                      <p:cBhvr>
                                        <p:cTn id="7" dur="500"/>
                                        <p:tgtEl>
                                          <p:spTgt spid="5">
                                            <p:graphicEl>
                                              <a:dgm id="{294E3C59-6B90-4974-94CA-A51198038548}"/>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112C0272-ED9E-4829-B28A-764F4560B984}"/>
                                            </p:graphicEl>
                                          </p:spTgt>
                                        </p:tgtEl>
                                        <p:attrNameLst>
                                          <p:attrName>style.visibility</p:attrName>
                                        </p:attrNameLst>
                                      </p:cBhvr>
                                      <p:to>
                                        <p:strVal val="visible"/>
                                      </p:to>
                                    </p:set>
                                    <p:animEffect transition="in" filter="fade">
                                      <p:cBhvr>
                                        <p:cTn id="12" dur="500"/>
                                        <p:tgtEl>
                                          <p:spTgt spid="5">
                                            <p:graphicEl>
                                              <a:dgm id="{112C0272-ED9E-4829-B28A-764F4560B984}"/>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552EFD03-9E1A-41BA-A38F-8AE10481363A}"/>
                                            </p:graphicEl>
                                          </p:spTgt>
                                        </p:tgtEl>
                                        <p:attrNameLst>
                                          <p:attrName>style.visibility</p:attrName>
                                        </p:attrNameLst>
                                      </p:cBhvr>
                                      <p:to>
                                        <p:strVal val="visible"/>
                                      </p:to>
                                    </p:set>
                                    <p:animEffect transition="in" filter="fade">
                                      <p:cBhvr>
                                        <p:cTn id="17" dur="500"/>
                                        <p:tgtEl>
                                          <p:spTgt spid="5">
                                            <p:graphicEl>
                                              <a:dgm id="{552EFD03-9E1A-41BA-A38F-8AE10481363A}"/>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graphicEl>
                                              <a:dgm id="{6F5311A8-A63A-4277-AD42-87F6B93D738B}"/>
                                            </p:graphicEl>
                                          </p:spTgt>
                                        </p:tgtEl>
                                        <p:attrNameLst>
                                          <p:attrName>style.visibility</p:attrName>
                                        </p:attrNameLst>
                                      </p:cBhvr>
                                      <p:to>
                                        <p:strVal val="visible"/>
                                      </p:to>
                                    </p:set>
                                    <p:animEffect transition="in" filter="fade">
                                      <p:cBhvr>
                                        <p:cTn id="22" dur="500"/>
                                        <p:tgtEl>
                                          <p:spTgt spid="5">
                                            <p:graphicEl>
                                              <a:dgm id="{6F5311A8-A63A-4277-AD42-87F6B93D738B}"/>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graphicEl>
                                              <a:dgm id="{F5F30D6C-3353-4798-8463-4CA860D0EE90}"/>
                                            </p:graphicEl>
                                          </p:spTgt>
                                        </p:tgtEl>
                                        <p:attrNameLst>
                                          <p:attrName>style.visibility</p:attrName>
                                        </p:attrNameLst>
                                      </p:cBhvr>
                                      <p:to>
                                        <p:strVal val="visible"/>
                                      </p:to>
                                    </p:set>
                                    <p:animEffect transition="in" filter="fade">
                                      <p:cBhvr>
                                        <p:cTn id="27" dur="500"/>
                                        <p:tgtEl>
                                          <p:spTgt spid="5">
                                            <p:graphicEl>
                                              <a:dgm id="{F5F30D6C-3353-4798-8463-4CA860D0EE90}"/>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Practice Sabbath Rest Well My Friend! | Intersection">
            <a:extLst>
              <a:ext uri="{FF2B5EF4-FFF2-40B4-BE49-F238E27FC236}">
                <a16:creationId xmlns:a16="http://schemas.microsoft.com/office/drawing/2014/main" id="{E5CA9F49-34E0-B07D-4352-D5C9E5D786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EBE4220-2F36-F812-44D3-01DCF4B820DF}"/>
              </a:ext>
            </a:extLst>
          </p:cNvPr>
          <p:cNvSpPr>
            <a:spLocks noGrp="1"/>
          </p:cNvSpPr>
          <p:nvPr>
            <p:ph type="title"/>
          </p:nvPr>
        </p:nvSpPr>
        <p:spPr/>
        <p:txBody>
          <a:bodyPr/>
          <a:lstStyle/>
          <a:p>
            <a:r>
              <a:rPr lang="en-US" b="1" dirty="0"/>
              <a:t>THE SABBATH</a:t>
            </a:r>
            <a:endParaRPr lang="en-US" dirty="0"/>
          </a:p>
        </p:txBody>
      </p:sp>
    </p:spTree>
    <p:extLst>
      <p:ext uri="{BB962C8B-B14F-4D97-AF65-F5344CB8AC3E}">
        <p14:creationId xmlns:p14="http://schemas.microsoft.com/office/powerpoint/2010/main" val="29617870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1" name="Group 10">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2" name="Rectangle 11">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5" name="Freeform: Shape 14">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7" name="Rectangle 1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E0172A51-FCCD-BF19-0883-F76744E8EAB8}"/>
              </a:ext>
            </a:extLst>
          </p:cNvPr>
          <p:cNvGraphicFramePr>
            <a:graphicFrameLocks noGrp="1"/>
          </p:cNvGraphicFramePr>
          <p:nvPr>
            <p:ph idx="1"/>
            <p:extLst>
              <p:ext uri="{D42A27DB-BD31-4B8C-83A1-F6EECF244321}">
                <p14:modId xmlns:p14="http://schemas.microsoft.com/office/powerpoint/2010/main" val="1095080262"/>
              </p:ext>
            </p:extLst>
          </p:nvPr>
        </p:nvGraphicFramePr>
        <p:xfrm>
          <a:off x="623455" y="1797627"/>
          <a:ext cx="11014363" cy="4073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293128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D15F1B3E-106E-4AFD-AA0D-FDA1405E0E02}"/>
                                            </p:graphicEl>
                                          </p:spTgt>
                                        </p:tgtEl>
                                        <p:attrNameLst>
                                          <p:attrName>style.visibility</p:attrName>
                                        </p:attrNameLst>
                                      </p:cBhvr>
                                      <p:to>
                                        <p:strVal val="visible"/>
                                      </p:to>
                                    </p:set>
                                    <p:animEffect transition="in" filter="fade">
                                      <p:cBhvr>
                                        <p:cTn id="7" dur="500"/>
                                        <p:tgtEl>
                                          <p:spTgt spid="5">
                                            <p:graphicEl>
                                              <a:dgm id="{D15F1B3E-106E-4AFD-AA0D-FDA1405E0E02}"/>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graphicEl>
                                              <a:dgm id="{E7F65BB5-4076-4BAB-AC32-BDB9A41BDDBC}"/>
                                            </p:graphicEl>
                                          </p:spTgt>
                                        </p:tgtEl>
                                        <p:attrNameLst>
                                          <p:attrName>style.visibility</p:attrName>
                                        </p:attrNameLst>
                                      </p:cBhvr>
                                      <p:to>
                                        <p:strVal val="visible"/>
                                      </p:to>
                                    </p:set>
                                    <p:animEffect transition="in" filter="fade">
                                      <p:cBhvr>
                                        <p:cTn id="10" dur="500"/>
                                        <p:tgtEl>
                                          <p:spTgt spid="5">
                                            <p:graphicEl>
                                              <a:dgm id="{E7F65BB5-4076-4BAB-AC32-BDB9A41BDDBC}"/>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graphicEl>
                                              <a:dgm id="{5E3EDE06-9983-442C-8DEA-CEE1BE813E2B}"/>
                                            </p:graphicEl>
                                          </p:spTgt>
                                        </p:tgtEl>
                                        <p:attrNameLst>
                                          <p:attrName>style.visibility</p:attrName>
                                        </p:attrNameLst>
                                      </p:cBhvr>
                                      <p:to>
                                        <p:strVal val="visible"/>
                                      </p:to>
                                    </p:set>
                                    <p:animEffect transition="in" filter="fade">
                                      <p:cBhvr>
                                        <p:cTn id="15" dur="500"/>
                                        <p:tgtEl>
                                          <p:spTgt spid="5">
                                            <p:graphicEl>
                                              <a:dgm id="{5E3EDE06-9983-442C-8DEA-CEE1BE813E2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graphicEl>
                                              <a:dgm id="{35CD8D36-B587-42EF-A15C-1ABBD9F150BE}"/>
                                            </p:graphicEl>
                                          </p:spTgt>
                                        </p:tgtEl>
                                        <p:attrNameLst>
                                          <p:attrName>style.visibility</p:attrName>
                                        </p:attrNameLst>
                                      </p:cBhvr>
                                      <p:to>
                                        <p:strVal val="visible"/>
                                      </p:to>
                                    </p:set>
                                    <p:animEffect transition="in" filter="fade">
                                      <p:cBhvr>
                                        <p:cTn id="18" dur="500"/>
                                        <p:tgtEl>
                                          <p:spTgt spid="5">
                                            <p:graphicEl>
                                              <a:dgm id="{35CD8D36-B587-42EF-A15C-1ABBD9F150B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56153369-5A8D-0E61-5B40-71AEB7BB5018}"/>
              </a:ext>
            </a:extLst>
          </p:cNvPr>
          <p:cNvGraphicFramePr>
            <a:graphicFrameLocks noGrp="1"/>
          </p:cNvGraphicFramePr>
          <p:nvPr>
            <p:ph idx="1"/>
            <p:extLst>
              <p:ext uri="{D42A27DB-BD31-4B8C-83A1-F6EECF244321}">
                <p14:modId xmlns:p14="http://schemas.microsoft.com/office/powerpoint/2010/main" val="991087082"/>
              </p:ext>
            </p:extLst>
          </p:nvPr>
        </p:nvGraphicFramePr>
        <p:xfrm>
          <a:off x="187036" y="665018"/>
          <a:ext cx="11741727" cy="56110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279665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FE73A6FC-58A0-4F6D-99A4-80731F042D95}"/>
                                            </p:graphicEl>
                                          </p:spTgt>
                                        </p:tgtEl>
                                        <p:attrNameLst>
                                          <p:attrName>style.visibility</p:attrName>
                                        </p:attrNameLst>
                                      </p:cBhvr>
                                      <p:to>
                                        <p:strVal val="visible"/>
                                      </p:to>
                                    </p:set>
                                    <p:animEffect transition="in" filter="fade">
                                      <p:cBhvr>
                                        <p:cTn id="7" dur="500"/>
                                        <p:tgtEl>
                                          <p:spTgt spid="5">
                                            <p:graphicEl>
                                              <a:dgm id="{FE73A6FC-58A0-4F6D-99A4-80731F042D95}"/>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graphicEl>
                                              <a:dgm id="{66387907-B2DA-40AF-9C24-138E728D3209}"/>
                                            </p:graphicEl>
                                          </p:spTgt>
                                        </p:tgtEl>
                                        <p:attrNameLst>
                                          <p:attrName>style.visibility</p:attrName>
                                        </p:attrNameLst>
                                      </p:cBhvr>
                                      <p:to>
                                        <p:strVal val="visible"/>
                                      </p:to>
                                    </p:set>
                                    <p:animEffect transition="in" filter="fade">
                                      <p:cBhvr>
                                        <p:cTn id="10" dur="500"/>
                                        <p:tgtEl>
                                          <p:spTgt spid="5">
                                            <p:graphicEl>
                                              <a:dgm id="{66387907-B2DA-40AF-9C24-138E728D3209}"/>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graphicEl>
                                              <a:dgm id="{C29A57D1-FCFE-4C3B-8E25-CA864D46DB69}"/>
                                            </p:graphicEl>
                                          </p:spTgt>
                                        </p:tgtEl>
                                        <p:attrNameLst>
                                          <p:attrName>style.visibility</p:attrName>
                                        </p:attrNameLst>
                                      </p:cBhvr>
                                      <p:to>
                                        <p:strVal val="visible"/>
                                      </p:to>
                                    </p:set>
                                    <p:animEffect transition="in" filter="fade">
                                      <p:cBhvr>
                                        <p:cTn id="15" dur="500"/>
                                        <p:tgtEl>
                                          <p:spTgt spid="5">
                                            <p:graphicEl>
                                              <a:dgm id="{C29A57D1-FCFE-4C3B-8E25-CA864D46DB69}"/>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graphicEl>
                                              <a:dgm id="{ED9D0FF2-117A-4DC0-88CF-C896984D42ED}"/>
                                            </p:graphicEl>
                                          </p:spTgt>
                                        </p:tgtEl>
                                        <p:attrNameLst>
                                          <p:attrName>style.visibility</p:attrName>
                                        </p:attrNameLst>
                                      </p:cBhvr>
                                      <p:to>
                                        <p:strVal val="visible"/>
                                      </p:to>
                                    </p:set>
                                    <p:animEffect transition="in" filter="fade">
                                      <p:cBhvr>
                                        <p:cTn id="18" dur="500"/>
                                        <p:tgtEl>
                                          <p:spTgt spid="5">
                                            <p:graphicEl>
                                              <a:dgm id="{ED9D0FF2-117A-4DC0-88CF-C896984D42ED}"/>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graphicEl>
                                              <a:dgm id="{0462C556-BE6A-480E-9D2F-FAD87A7C6B40}"/>
                                            </p:graphicEl>
                                          </p:spTgt>
                                        </p:tgtEl>
                                        <p:attrNameLst>
                                          <p:attrName>style.visibility</p:attrName>
                                        </p:attrNameLst>
                                      </p:cBhvr>
                                      <p:to>
                                        <p:strVal val="visible"/>
                                      </p:to>
                                    </p:set>
                                    <p:animEffect transition="in" filter="fade">
                                      <p:cBhvr>
                                        <p:cTn id="23" dur="500"/>
                                        <p:tgtEl>
                                          <p:spTgt spid="5">
                                            <p:graphicEl>
                                              <a:dgm id="{0462C556-BE6A-480E-9D2F-FAD87A7C6B40}"/>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graphicEl>
                                              <a:dgm id="{96053A8A-8F68-491D-B7E1-A7A48D77E985}"/>
                                            </p:graphicEl>
                                          </p:spTgt>
                                        </p:tgtEl>
                                        <p:attrNameLst>
                                          <p:attrName>style.visibility</p:attrName>
                                        </p:attrNameLst>
                                      </p:cBhvr>
                                      <p:to>
                                        <p:strVal val="visible"/>
                                      </p:to>
                                    </p:set>
                                    <p:animEffect transition="in" filter="fade">
                                      <p:cBhvr>
                                        <p:cTn id="26" dur="500"/>
                                        <p:tgtEl>
                                          <p:spTgt spid="5">
                                            <p:graphicEl>
                                              <a:dgm id="{96053A8A-8F68-491D-B7E1-A7A48D77E985}"/>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graphicEl>
                                              <a:dgm id="{96B5E037-BCE2-4DF6-84CF-0C4F02387935}"/>
                                            </p:graphicEl>
                                          </p:spTgt>
                                        </p:tgtEl>
                                        <p:attrNameLst>
                                          <p:attrName>style.visibility</p:attrName>
                                        </p:attrNameLst>
                                      </p:cBhvr>
                                      <p:to>
                                        <p:strVal val="visible"/>
                                      </p:to>
                                    </p:set>
                                    <p:animEffect transition="in" filter="fade">
                                      <p:cBhvr>
                                        <p:cTn id="31" dur="500"/>
                                        <p:tgtEl>
                                          <p:spTgt spid="5">
                                            <p:graphicEl>
                                              <a:dgm id="{96B5E037-BCE2-4DF6-84CF-0C4F02387935}"/>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
                                            <p:graphicEl>
                                              <a:dgm id="{5283E106-EA23-4B10-9A0E-EE58A5266B3D}"/>
                                            </p:graphicEl>
                                          </p:spTgt>
                                        </p:tgtEl>
                                        <p:attrNameLst>
                                          <p:attrName>style.visibility</p:attrName>
                                        </p:attrNameLst>
                                      </p:cBhvr>
                                      <p:to>
                                        <p:strVal val="visible"/>
                                      </p:to>
                                    </p:set>
                                    <p:animEffect transition="in" filter="fade">
                                      <p:cBhvr>
                                        <p:cTn id="34" dur="500"/>
                                        <p:tgtEl>
                                          <p:spTgt spid="5">
                                            <p:graphicEl>
                                              <a:dgm id="{5283E106-EA23-4B10-9A0E-EE58A5266B3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5" name="Rectangle 7174">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Content Placeholder 2">
            <a:extLst>
              <a:ext uri="{FF2B5EF4-FFF2-40B4-BE49-F238E27FC236}">
                <a16:creationId xmlns:a16="http://schemas.microsoft.com/office/drawing/2014/main" id="{8C54A8CF-20EB-D79F-8240-209142B10B3D}"/>
              </a:ext>
            </a:extLst>
          </p:cNvPr>
          <p:cNvSpPr>
            <a:spLocks noGrp="1"/>
          </p:cNvSpPr>
          <p:nvPr>
            <p:ph idx="1"/>
          </p:nvPr>
        </p:nvSpPr>
        <p:spPr>
          <a:xfrm>
            <a:off x="322089" y="569408"/>
            <a:ext cx="6320297" cy="5719184"/>
          </a:xfrm>
        </p:spPr>
        <p:txBody>
          <a:bodyPr>
            <a:normAutofit fontScale="92500" lnSpcReduction="20000"/>
          </a:bodyPr>
          <a:lstStyle/>
          <a:p>
            <a:pPr marL="0" indent="0">
              <a:lnSpc>
                <a:spcPct val="150000"/>
              </a:lnSpc>
              <a:buNone/>
            </a:pPr>
            <a:r>
              <a:rPr lang="en-US" sz="3200" dirty="0"/>
              <a:t>The first angel’s message (Rev 14:6-7) places special importance on the Sabbath commandment. When he invites everyone to “worship Him who made heaven and earth, the sea and springs of water” (v. 7), he is making a direct reference to the fourth commandment (</a:t>
            </a:r>
            <a:r>
              <a:rPr lang="en-US" sz="3200" dirty="0" err="1"/>
              <a:t>Exod</a:t>
            </a:r>
            <a:r>
              <a:rPr lang="en-US" sz="3200" dirty="0"/>
              <a:t> 20:11). </a:t>
            </a:r>
          </a:p>
        </p:txBody>
      </p:sp>
      <p:sp>
        <p:nvSpPr>
          <p:cNvPr id="7180" name="Freeform: Shape 7179">
            <a:extLst>
              <a:ext uri="{FF2B5EF4-FFF2-40B4-BE49-F238E27FC236}">
                <a16:creationId xmlns:a16="http://schemas.microsoft.com/office/drawing/2014/main" id="{7D0B7289-120F-44DC-9769-2E096993B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5348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179" name="Freeform: Shape 7178">
            <a:extLst>
              <a:ext uri="{FF2B5EF4-FFF2-40B4-BE49-F238E27FC236}">
                <a16:creationId xmlns:a16="http://schemas.microsoft.com/office/drawing/2014/main" id="{158468AF-8ABA-4771-9770-C8C79C0E61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88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170" name="Picture 2" descr="The First Angel's Message - Discover Truth">
            <a:extLst>
              <a:ext uri="{FF2B5EF4-FFF2-40B4-BE49-F238E27FC236}">
                <a16:creationId xmlns:a16="http://schemas.microsoft.com/office/drawing/2014/main" id="{4CE66F51-02D9-9080-6B5C-CB2E5AC25D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283"/>
          <a:stretch>
            <a:fillRect/>
          </a:stretch>
        </p:blipFill>
        <p:spPr bwMode="auto">
          <a:xfrm>
            <a:off x="6986049" y="10"/>
            <a:ext cx="5205951" cy="6857990"/>
          </a:xfrm>
          <a:custGeom>
            <a:avLst/>
            <a:gdLst/>
            <a:ahLst/>
            <a:cxnLst/>
            <a:rect l="l" t="t" r="r" b="b"/>
            <a:pathLst>
              <a:path w="5205951" h="6858000">
                <a:moveTo>
                  <a:pt x="1623023" y="0"/>
                </a:moveTo>
                <a:lnTo>
                  <a:pt x="2716256" y="0"/>
                </a:lnTo>
                <a:lnTo>
                  <a:pt x="3496422" y="0"/>
                </a:lnTo>
                <a:lnTo>
                  <a:pt x="5205951" y="0"/>
                </a:lnTo>
                <a:lnTo>
                  <a:pt x="5205951"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noFill/>
          <a:extLst>
            <a:ext uri="{909E8E84-426E-40DD-AFC4-6F175D3DCCD1}">
              <a14:hiddenFill xmlns:a14="http://schemas.microsoft.com/office/drawing/2010/main">
                <a:solidFill>
                  <a:srgbClr val="FFFFFF"/>
                </a:solidFill>
              </a14:hiddenFill>
            </a:ext>
          </a:extLst>
        </p:spPr>
      </p:pic>
      <p:sp>
        <p:nvSpPr>
          <p:cNvPr id="7181" name="Freeform: Shape 7180">
            <a:extLst>
              <a:ext uri="{FF2B5EF4-FFF2-40B4-BE49-F238E27FC236}">
                <a16:creationId xmlns:a16="http://schemas.microsoft.com/office/drawing/2014/main" id="{430FFA19-9577-4BA8-B103-A75613F3F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2680522" cy="6858000"/>
          </a:xfrm>
          <a:custGeom>
            <a:avLst/>
            <a:gdLst>
              <a:gd name="connsiteX0" fmla="*/ 1057499 w 2680522"/>
              <a:gd name="connsiteY0" fmla="*/ 0 h 6858000"/>
              <a:gd name="connsiteX1" fmla="*/ 879731 w 2680522"/>
              <a:gd name="connsiteY1" fmla="*/ 0 h 6858000"/>
              <a:gd name="connsiteX2" fmla="*/ 901855 w 2680522"/>
              <a:gd name="connsiteY2" fmla="*/ 14997 h 6858000"/>
              <a:gd name="connsiteX3" fmla="*/ 2502754 w 2680522"/>
              <a:gd name="connsiteY3" fmla="*/ 3621656 h 6858000"/>
              <a:gd name="connsiteX4" fmla="*/ 628404 w 2680522"/>
              <a:gd name="connsiteY4" fmla="*/ 6374814 h 6858000"/>
              <a:gd name="connsiteX5" fmla="*/ 111756 w 2680522"/>
              <a:gd name="connsiteY5" fmla="*/ 6780599 h 6858000"/>
              <a:gd name="connsiteX6" fmla="*/ 0 w 2680522"/>
              <a:gd name="connsiteY6" fmla="*/ 6858000 h 6858000"/>
              <a:gd name="connsiteX7" fmla="*/ 177768 w 2680522"/>
              <a:gd name="connsiteY7" fmla="*/ 6858000 h 6858000"/>
              <a:gd name="connsiteX8" fmla="*/ 289524 w 2680522"/>
              <a:gd name="connsiteY8" fmla="*/ 6780599 h 6858000"/>
              <a:gd name="connsiteX9" fmla="*/ 806172 w 2680522"/>
              <a:gd name="connsiteY9" fmla="*/ 6374814 h 6858000"/>
              <a:gd name="connsiteX10" fmla="*/ 2680522 w 2680522"/>
              <a:gd name="connsiteY10" fmla="*/ 3621656 h 6858000"/>
              <a:gd name="connsiteX11" fmla="*/ 1079623 w 2680522"/>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80522" h="6858000">
                <a:moveTo>
                  <a:pt x="1057499" y="0"/>
                </a:moveTo>
                <a:lnTo>
                  <a:pt x="879731" y="0"/>
                </a:lnTo>
                <a:lnTo>
                  <a:pt x="901855" y="14997"/>
                </a:lnTo>
                <a:cubicBezTo>
                  <a:pt x="1929018" y="754641"/>
                  <a:pt x="2502754" y="2093192"/>
                  <a:pt x="2502754" y="3621656"/>
                </a:cubicBezTo>
                <a:cubicBezTo>
                  <a:pt x="2502754" y="4969131"/>
                  <a:pt x="1574029" y="5602839"/>
                  <a:pt x="628404" y="6374814"/>
                </a:cubicBezTo>
                <a:cubicBezTo>
                  <a:pt x="456201" y="6515397"/>
                  <a:pt x="285574" y="6653108"/>
                  <a:pt x="111756" y="6780599"/>
                </a:cubicBezTo>
                <a:lnTo>
                  <a:pt x="0" y="6858000"/>
                </a:lnTo>
                <a:lnTo>
                  <a:pt x="177768" y="6858000"/>
                </a:lnTo>
                <a:lnTo>
                  <a:pt x="289524" y="6780599"/>
                </a:lnTo>
                <a:cubicBezTo>
                  <a:pt x="463342" y="6653108"/>
                  <a:pt x="633969" y="6515397"/>
                  <a:pt x="806172" y="6374814"/>
                </a:cubicBezTo>
                <a:cubicBezTo>
                  <a:pt x="1751797" y="5602839"/>
                  <a:pt x="2680522" y="4969131"/>
                  <a:pt x="2680522" y="3621656"/>
                </a:cubicBezTo>
                <a:cubicBezTo>
                  <a:pt x="2680522" y="2093192"/>
                  <a:pt x="2106786" y="754641"/>
                  <a:pt x="1079623" y="14997"/>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8343073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A927814-CF14-7AEC-6D4B-31A4B4C3F695}"/>
              </a:ext>
            </a:extLst>
          </p:cNvPr>
          <p:cNvSpPr>
            <a:spLocks noGrp="1"/>
          </p:cNvSpPr>
          <p:nvPr>
            <p:ph idx="1"/>
          </p:nvPr>
        </p:nvSpPr>
        <p:spPr>
          <a:xfrm>
            <a:off x="131692" y="124691"/>
            <a:ext cx="6269108" cy="6561426"/>
          </a:xfrm>
        </p:spPr>
        <p:txBody>
          <a:bodyPr>
            <a:normAutofit/>
          </a:bodyPr>
          <a:lstStyle/>
          <a:p>
            <a:pPr marL="0" indent="0">
              <a:lnSpc>
                <a:spcPct val="100000"/>
              </a:lnSpc>
              <a:buNone/>
            </a:pPr>
            <a:r>
              <a:rPr lang="en-US" dirty="0"/>
              <a:t>His proclamation connects worship with creation and, by his allusion to Exodus 20:11, indicates that the true worship of God to which the three angels invite the world includes observance of the seventh-day Sabbath. </a:t>
            </a:r>
          </a:p>
          <a:p>
            <a:pPr marL="0" indent="0">
              <a:lnSpc>
                <a:spcPct val="100000"/>
              </a:lnSpc>
              <a:buNone/>
            </a:pPr>
            <a:r>
              <a:rPr lang="en-US" dirty="0"/>
              <a:t>As in biblical times the Sabbath was a test of loyalty (</a:t>
            </a:r>
            <a:r>
              <a:rPr lang="en-US" dirty="0" err="1"/>
              <a:t>Exod</a:t>
            </a:r>
            <a:r>
              <a:rPr lang="en-US" dirty="0"/>
              <a:t> 16:4, 22-30; Jer 17:21-27) and a sign between God and His people (</a:t>
            </a:r>
            <a:r>
              <a:rPr lang="en-US" dirty="0" err="1"/>
              <a:t>Exod</a:t>
            </a:r>
            <a:r>
              <a:rPr lang="en-US" dirty="0"/>
              <a:t> 31:12-17; </a:t>
            </a:r>
            <a:r>
              <a:rPr lang="en-US" dirty="0" err="1"/>
              <a:t>Ezek</a:t>
            </a:r>
            <a:r>
              <a:rPr lang="en-US" dirty="0"/>
              <a:t> 20:20), so will it be the sign of our loyalty to God in the final, end-time crisis.</a:t>
            </a:r>
          </a:p>
        </p:txBody>
      </p:sp>
      <p:pic>
        <p:nvPicPr>
          <p:cNvPr id="8194" name="Picture 2" descr="The Three Angels' Messages: Introduction | White Throne Ministries">
            <a:extLst>
              <a:ext uri="{FF2B5EF4-FFF2-40B4-BE49-F238E27FC236}">
                <a16:creationId xmlns:a16="http://schemas.microsoft.com/office/drawing/2014/main" id="{A2E40A60-F0E9-24B7-1821-CDD2194F84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1625" r="3165"/>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89678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24,000+ Christ Follower Stock Photos, Pictures &amp; Royalty-Free Images -  iStock">
            <a:extLst>
              <a:ext uri="{FF2B5EF4-FFF2-40B4-BE49-F238E27FC236}">
                <a16:creationId xmlns:a16="http://schemas.microsoft.com/office/drawing/2014/main" id="{5A407EB4-AEF6-0012-9534-DF8D09C9BE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8702" t="9091" r="-2" b="-2"/>
          <a:stretch>
            <a:fillRect/>
          </a:stretch>
        </p:blipFill>
        <p:spPr bwMode="auto">
          <a:xfrm>
            <a:off x="20" y="10"/>
            <a:ext cx="8668492" cy="6857990"/>
          </a:xfrm>
          <a:prstGeom prst="rect">
            <a:avLst/>
          </a:prstGeom>
          <a:noFill/>
          <a:extLst>
            <a:ext uri="{909E8E84-426E-40DD-AFC4-6F175D3DCCD1}">
              <a14:hiddenFill xmlns:a14="http://schemas.microsoft.com/office/drawing/2010/main">
                <a:solidFill>
                  <a:srgbClr val="FFFFFF"/>
                </a:solidFill>
              </a14:hiddenFill>
            </a:ext>
          </a:extLst>
        </p:spPr>
      </p:pic>
      <p:sp>
        <p:nvSpPr>
          <p:cNvPr id="2059" name="Rectangle 2058">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1" name="Rectangle 2060">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63" name="Rectangle 2062">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C91BEFB-A903-BADC-D100-9E48E79BD4A6}"/>
              </a:ext>
            </a:extLst>
          </p:cNvPr>
          <p:cNvSpPr>
            <a:spLocks noGrp="1"/>
          </p:cNvSpPr>
          <p:nvPr>
            <p:ph idx="1"/>
          </p:nvPr>
        </p:nvSpPr>
        <p:spPr>
          <a:xfrm>
            <a:off x="7513983" y="2718054"/>
            <a:ext cx="4542182" cy="3464880"/>
          </a:xfrm>
        </p:spPr>
        <p:txBody>
          <a:bodyPr anchor="t">
            <a:normAutofit/>
          </a:bodyPr>
          <a:lstStyle/>
          <a:p>
            <a:pPr marL="0" indent="0">
              <a:lnSpc>
                <a:spcPct val="100000"/>
              </a:lnSpc>
              <a:buNone/>
            </a:pPr>
            <a:r>
              <a:rPr lang="en-US" sz="2400" dirty="0">
                <a:solidFill>
                  <a:schemeClr val="bg1"/>
                </a:solidFill>
              </a:rPr>
              <a:t>Christ’s followers are called to be faithful. Faithfulness is a property of a relationship. As believers, we are in a relationship with God, and this relationship is the basis for our call to faithfulness. </a:t>
            </a:r>
          </a:p>
        </p:txBody>
      </p:sp>
      <p:sp>
        <p:nvSpPr>
          <p:cNvPr id="4" name="Content Placeholder 2">
            <a:extLst>
              <a:ext uri="{FF2B5EF4-FFF2-40B4-BE49-F238E27FC236}">
                <a16:creationId xmlns:a16="http://schemas.microsoft.com/office/drawing/2014/main" id="{A24A2451-6C9A-65BB-D5E2-45C433DD7AB5}"/>
              </a:ext>
            </a:extLst>
          </p:cNvPr>
          <p:cNvSpPr txBox="1">
            <a:spLocks/>
          </p:cNvSpPr>
          <p:nvPr/>
        </p:nvSpPr>
        <p:spPr>
          <a:xfrm>
            <a:off x="8449589" y="1655690"/>
            <a:ext cx="3218688" cy="77459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n-US" sz="4000" b="1" dirty="0">
                <a:solidFill>
                  <a:schemeClr val="bg1"/>
                </a:solidFill>
              </a:rPr>
              <a:t>Introduction</a:t>
            </a:r>
          </a:p>
        </p:txBody>
      </p:sp>
    </p:spTree>
    <p:extLst>
      <p:ext uri="{BB962C8B-B14F-4D97-AF65-F5344CB8AC3E}">
        <p14:creationId xmlns:p14="http://schemas.microsoft.com/office/powerpoint/2010/main" val="21793330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3C823D3-D619-407C-89E0-C6F6B1E7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47F8E3E-2FFA-4A0F-B3C7-E57ADDCFB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31" name="Group 30">
            <a:extLst>
              <a:ext uri="{FF2B5EF4-FFF2-40B4-BE49-F238E27FC236}">
                <a16:creationId xmlns:a16="http://schemas.microsoft.com/office/drawing/2014/main" id="{33D939F1-7ABE-4D0E-946A-43F37F556A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3346102" cy="2510865"/>
            <a:chOff x="-305" y="-1"/>
            <a:chExt cx="3832880" cy="2876136"/>
          </a:xfrm>
        </p:grpSpPr>
        <p:sp>
          <p:nvSpPr>
            <p:cNvPr id="32" name="Freeform: Shape 31">
              <a:extLst>
                <a:ext uri="{FF2B5EF4-FFF2-40B4-BE49-F238E27FC236}">
                  <a16:creationId xmlns:a16="http://schemas.microsoft.com/office/drawing/2014/main" id="{63FE0426-0FE4-451E-A8BB-08DA6A6AC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4A32F7E8-35B4-451F-AA07-AECF7CA1D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E1097796-C3C8-4772-9EBD-9F5CA368F5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EC4BC137-BB50-4235-A83F-4B4EEE159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B85E184D-0B89-8C05-F046-5F37C21CEF60}"/>
              </a:ext>
            </a:extLst>
          </p:cNvPr>
          <p:cNvSpPr>
            <a:spLocks noGrp="1"/>
          </p:cNvSpPr>
          <p:nvPr>
            <p:ph idx="1"/>
          </p:nvPr>
        </p:nvSpPr>
        <p:spPr>
          <a:xfrm>
            <a:off x="1490869" y="2194289"/>
            <a:ext cx="8756374" cy="4010101"/>
          </a:xfrm>
        </p:spPr>
        <p:txBody>
          <a:bodyPr>
            <a:normAutofit/>
          </a:bodyPr>
          <a:lstStyle/>
          <a:p>
            <a:pPr marL="0" indent="0">
              <a:lnSpc>
                <a:spcPct val="150000"/>
              </a:lnSpc>
              <a:buNone/>
            </a:pPr>
            <a:r>
              <a:rPr lang="en-US">
                <a:solidFill>
                  <a:schemeClr val="tx2"/>
                </a:solidFill>
              </a:rPr>
              <a:t>The Sabbath commandment relates specifically to God’s authority (Exod 20:8-11), so disregarding it is tantamount to disregarding His authority over our lives (cf. Num 15:30-36). Therefore, heeding the first angel’s message is critical for our relationship with God.</a:t>
            </a:r>
          </a:p>
          <a:p>
            <a:pPr marL="0" indent="0">
              <a:lnSpc>
                <a:spcPct val="150000"/>
              </a:lnSpc>
              <a:buNone/>
            </a:pPr>
            <a:endParaRPr lang="en-US">
              <a:solidFill>
                <a:schemeClr val="tx2"/>
              </a:solidFill>
            </a:endParaRPr>
          </a:p>
        </p:txBody>
      </p:sp>
      <p:grpSp>
        <p:nvGrpSpPr>
          <p:cNvPr id="37" name="Group 36">
            <a:extLst>
              <a:ext uri="{FF2B5EF4-FFF2-40B4-BE49-F238E27FC236}">
                <a16:creationId xmlns:a16="http://schemas.microsoft.com/office/drawing/2014/main" id="{9DB3963A-4187-4A72-9DA4-CA6BADE22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9072780" y="3734338"/>
            <a:ext cx="3878664" cy="2368659"/>
            <a:chOff x="6867015" y="-1"/>
            <a:chExt cx="5324985" cy="3251912"/>
          </a:xfrm>
          <a:solidFill>
            <a:schemeClr val="accent5">
              <a:alpha val="10000"/>
            </a:schemeClr>
          </a:solidFill>
        </p:grpSpPr>
        <p:sp>
          <p:nvSpPr>
            <p:cNvPr id="38" name="Freeform: Shape 37">
              <a:extLst>
                <a:ext uri="{FF2B5EF4-FFF2-40B4-BE49-F238E27FC236}">
                  <a16:creationId xmlns:a16="http://schemas.microsoft.com/office/drawing/2014/main" id="{2428E75E-001A-4568-B035-574F1303E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64AC8CFC-1164-4525-82A0-25F75ADCF4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6F35C856-5B70-4CA2-BB8F-A37197D8F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550FD8B0-DE97-47B1-84ED-67A3BD00F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204739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5 Thoughts on Being a Witness for Christ | Crosswalk.com">
            <a:extLst>
              <a:ext uri="{FF2B5EF4-FFF2-40B4-BE49-F238E27FC236}">
                <a16:creationId xmlns:a16="http://schemas.microsoft.com/office/drawing/2014/main" id="{0EFD052F-AD0D-8E5E-B9FA-8244FA16A7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067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FA2E288-6157-BC78-292A-283AF06646EF}"/>
              </a:ext>
            </a:extLst>
          </p:cNvPr>
          <p:cNvSpPr>
            <a:spLocks noGrp="1"/>
          </p:cNvSpPr>
          <p:nvPr>
            <p:ph type="title"/>
          </p:nvPr>
        </p:nvSpPr>
        <p:spPr>
          <a:xfrm>
            <a:off x="8512291" y="5532437"/>
            <a:ext cx="3678382" cy="1325563"/>
          </a:xfrm>
        </p:spPr>
        <p:txBody>
          <a:bodyPr/>
          <a:lstStyle/>
          <a:p>
            <a:r>
              <a:rPr lang="en-US" dirty="0"/>
              <a:t>Witnessing</a:t>
            </a:r>
          </a:p>
        </p:txBody>
      </p:sp>
    </p:spTree>
    <p:extLst>
      <p:ext uri="{BB962C8B-B14F-4D97-AF65-F5344CB8AC3E}">
        <p14:creationId xmlns:p14="http://schemas.microsoft.com/office/powerpoint/2010/main" val="11346439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49" name="Rectangle 10248">
            <a:extLst>
              <a:ext uri="{FF2B5EF4-FFF2-40B4-BE49-F238E27FC236}">
                <a16:creationId xmlns:a16="http://schemas.microsoft.com/office/drawing/2014/main" id="{676D6CDF-C512-4739-B158-55EE955E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3"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descr="130+ Jesus Hugging Man Stock Photos, Pictures &amp; Royalty-Free Images -  iStock | Jesus christ">
            <a:extLst>
              <a:ext uri="{FF2B5EF4-FFF2-40B4-BE49-F238E27FC236}">
                <a16:creationId xmlns:a16="http://schemas.microsoft.com/office/drawing/2014/main" id="{F73731E0-9D4A-EC9A-57A2-79F855DC84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12812"/>
          <a:stretch>
            <a:fillRect/>
          </a:stretch>
        </p:blipFill>
        <p:spPr bwMode="auto">
          <a:xfrm>
            <a:off x="1" y="3105151"/>
            <a:ext cx="6448424" cy="3752849"/>
          </a:xfrm>
          <a:custGeom>
            <a:avLst/>
            <a:gdLst/>
            <a:ahLst/>
            <a:cxnLst/>
            <a:rect l="l" t="t" r="r" b="b"/>
            <a:pathLst>
              <a:path w="6448424" h="3752849">
                <a:moveTo>
                  <a:pt x="0" y="0"/>
                </a:moveTo>
                <a:lnTo>
                  <a:pt x="137978" y="22215"/>
                </a:lnTo>
                <a:cubicBezTo>
                  <a:pt x="196046" y="32277"/>
                  <a:pt x="252469" y="42437"/>
                  <a:pt x="295660" y="49771"/>
                </a:cubicBezTo>
                <a:cubicBezTo>
                  <a:pt x="364885" y="66610"/>
                  <a:pt x="403214" y="32071"/>
                  <a:pt x="456941" y="65635"/>
                </a:cubicBezTo>
                <a:cubicBezTo>
                  <a:pt x="529612" y="69090"/>
                  <a:pt x="662508" y="71245"/>
                  <a:pt x="731691" y="70501"/>
                </a:cubicBezTo>
                <a:cubicBezTo>
                  <a:pt x="768741" y="62400"/>
                  <a:pt x="808263" y="64633"/>
                  <a:pt x="841820" y="61171"/>
                </a:cubicBezTo>
                <a:cubicBezTo>
                  <a:pt x="958973" y="43639"/>
                  <a:pt x="1009730" y="45863"/>
                  <a:pt x="1068219" y="39136"/>
                </a:cubicBezTo>
                <a:cubicBezTo>
                  <a:pt x="1104329" y="33447"/>
                  <a:pt x="1156536" y="44203"/>
                  <a:pt x="1174190" y="38808"/>
                </a:cubicBezTo>
                <a:cubicBezTo>
                  <a:pt x="1188943" y="36385"/>
                  <a:pt x="1213832" y="14880"/>
                  <a:pt x="1225923" y="34507"/>
                </a:cubicBezTo>
                <a:cubicBezTo>
                  <a:pt x="1305283" y="8501"/>
                  <a:pt x="1319617" y="30839"/>
                  <a:pt x="1385617" y="18003"/>
                </a:cubicBezTo>
                <a:cubicBezTo>
                  <a:pt x="1461876" y="-26747"/>
                  <a:pt x="1519510" y="56342"/>
                  <a:pt x="1563967" y="4638"/>
                </a:cubicBezTo>
                <a:lnTo>
                  <a:pt x="1676634" y="10582"/>
                </a:lnTo>
                <a:lnTo>
                  <a:pt x="1769429" y="20265"/>
                </a:lnTo>
                <a:cubicBezTo>
                  <a:pt x="1790625" y="23534"/>
                  <a:pt x="1880369" y="18448"/>
                  <a:pt x="1900584" y="27732"/>
                </a:cubicBezTo>
                <a:cubicBezTo>
                  <a:pt x="2072430" y="22762"/>
                  <a:pt x="2014935" y="5831"/>
                  <a:pt x="2127041" y="22101"/>
                </a:cubicBezTo>
                <a:cubicBezTo>
                  <a:pt x="2168847" y="65820"/>
                  <a:pt x="2153052" y="28773"/>
                  <a:pt x="2211644" y="44507"/>
                </a:cubicBezTo>
                <a:cubicBezTo>
                  <a:pt x="2211201" y="9921"/>
                  <a:pt x="2277596" y="73686"/>
                  <a:pt x="2299605" y="38004"/>
                </a:cubicBezTo>
                <a:cubicBezTo>
                  <a:pt x="2309570" y="41997"/>
                  <a:pt x="2318531" y="46991"/>
                  <a:pt x="2327359" y="52270"/>
                </a:cubicBezTo>
                <a:lnTo>
                  <a:pt x="2331995" y="55017"/>
                </a:lnTo>
                <a:lnTo>
                  <a:pt x="2353777" y="59755"/>
                </a:lnTo>
                <a:lnTo>
                  <a:pt x="2355893" y="68914"/>
                </a:lnTo>
                <a:lnTo>
                  <a:pt x="2385794" y="81650"/>
                </a:lnTo>
                <a:cubicBezTo>
                  <a:pt x="2397613" y="85211"/>
                  <a:pt x="2411061" y="87627"/>
                  <a:pt x="2427010" y="88184"/>
                </a:cubicBezTo>
                <a:cubicBezTo>
                  <a:pt x="2486314" y="76422"/>
                  <a:pt x="2553170" y="126870"/>
                  <a:pt x="2627153" y="110451"/>
                </a:cubicBezTo>
                <a:cubicBezTo>
                  <a:pt x="2653722" y="107383"/>
                  <a:pt x="2732043" y="116068"/>
                  <a:pt x="2744462" y="128780"/>
                </a:cubicBezTo>
                <a:cubicBezTo>
                  <a:pt x="2760299" y="132873"/>
                  <a:pt x="2780248" y="130843"/>
                  <a:pt x="2785202" y="143610"/>
                </a:cubicBezTo>
                <a:cubicBezTo>
                  <a:pt x="2794558" y="159316"/>
                  <a:pt x="2856498" y="142821"/>
                  <a:pt x="2844667" y="159029"/>
                </a:cubicBezTo>
                <a:cubicBezTo>
                  <a:pt x="2888530" y="147871"/>
                  <a:pt x="2914187" y="181391"/>
                  <a:pt x="2946649" y="192330"/>
                </a:cubicBezTo>
                <a:cubicBezTo>
                  <a:pt x="2981872" y="180417"/>
                  <a:pt x="3015239" y="215115"/>
                  <a:pt x="3088812" y="226485"/>
                </a:cubicBezTo>
                <a:cubicBezTo>
                  <a:pt x="3127734" y="212524"/>
                  <a:pt x="3138301" y="234381"/>
                  <a:pt x="3208669" y="217774"/>
                </a:cubicBezTo>
                <a:cubicBezTo>
                  <a:pt x="3242208" y="219284"/>
                  <a:pt x="3229623" y="233297"/>
                  <a:pt x="3290045" y="235553"/>
                </a:cubicBezTo>
                <a:cubicBezTo>
                  <a:pt x="3399655" y="215239"/>
                  <a:pt x="3444518" y="245862"/>
                  <a:pt x="3529335" y="249571"/>
                </a:cubicBezTo>
                <a:cubicBezTo>
                  <a:pt x="3623697" y="257405"/>
                  <a:pt x="3587652" y="268832"/>
                  <a:pt x="3716766" y="252690"/>
                </a:cubicBezTo>
                <a:cubicBezTo>
                  <a:pt x="3723469" y="267318"/>
                  <a:pt x="3737863" y="269842"/>
                  <a:pt x="3765333" y="266823"/>
                </a:cubicBezTo>
                <a:cubicBezTo>
                  <a:pt x="3810754" y="271601"/>
                  <a:pt x="3792745" y="303866"/>
                  <a:pt x="3846897" y="290090"/>
                </a:cubicBezTo>
                <a:cubicBezTo>
                  <a:pt x="3830941" y="306608"/>
                  <a:pt x="3929114" y="308026"/>
                  <a:pt x="3900217" y="323590"/>
                </a:cubicBezTo>
                <a:cubicBezTo>
                  <a:pt x="3922367" y="343425"/>
                  <a:pt x="3948574" y="318948"/>
                  <a:pt x="3971444" y="336662"/>
                </a:cubicBezTo>
                <a:cubicBezTo>
                  <a:pt x="4002781" y="344193"/>
                  <a:pt x="3960997" y="315419"/>
                  <a:pt x="3997868" y="318867"/>
                </a:cubicBezTo>
                <a:cubicBezTo>
                  <a:pt x="4041159" y="326219"/>
                  <a:pt x="4055435" y="293981"/>
                  <a:pt x="4070852" y="339615"/>
                </a:cubicBezTo>
                <a:cubicBezTo>
                  <a:pt x="4121286" y="335828"/>
                  <a:pt x="4121920" y="355506"/>
                  <a:pt x="4180483" y="373369"/>
                </a:cubicBezTo>
                <a:cubicBezTo>
                  <a:pt x="4211379" y="366707"/>
                  <a:pt x="4230171" y="374664"/>
                  <a:pt x="4246264" y="387458"/>
                </a:cubicBezTo>
                <a:cubicBezTo>
                  <a:pt x="4308508" y="393310"/>
                  <a:pt x="4357326" y="416142"/>
                  <a:pt x="4423169" y="431783"/>
                </a:cubicBezTo>
                <a:lnTo>
                  <a:pt x="4446752" y="435383"/>
                </a:lnTo>
                <a:lnTo>
                  <a:pt x="4446954" y="435566"/>
                </a:lnTo>
                <a:cubicBezTo>
                  <a:pt x="4508528" y="480137"/>
                  <a:pt x="4617740" y="529869"/>
                  <a:pt x="4662523" y="553169"/>
                </a:cubicBezTo>
                <a:cubicBezTo>
                  <a:pt x="4720320" y="547046"/>
                  <a:pt x="4678644" y="560102"/>
                  <a:pt x="4715641" y="575354"/>
                </a:cubicBezTo>
                <a:cubicBezTo>
                  <a:pt x="4682056" y="593278"/>
                  <a:pt x="4768370" y="586520"/>
                  <a:pt x="4742071" y="614016"/>
                </a:cubicBezTo>
                <a:cubicBezTo>
                  <a:pt x="4749637" y="615922"/>
                  <a:pt x="4757797" y="616899"/>
                  <a:pt x="4766183" y="617675"/>
                </a:cubicBezTo>
                <a:lnTo>
                  <a:pt x="4770562" y="618094"/>
                </a:lnTo>
                <a:lnTo>
                  <a:pt x="4783240" y="624350"/>
                </a:lnTo>
                <a:lnTo>
                  <a:pt x="4792882" y="620401"/>
                </a:lnTo>
                <a:lnTo>
                  <a:pt x="4816310" y="625721"/>
                </a:lnTo>
                <a:cubicBezTo>
                  <a:pt x="4824144" y="628595"/>
                  <a:pt x="4831482" y="632720"/>
                  <a:pt x="4837953" y="638824"/>
                </a:cubicBezTo>
                <a:cubicBezTo>
                  <a:pt x="4848645" y="668753"/>
                  <a:pt x="4922266" y="669148"/>
                  <a:pt x="4933914" y="707398"/>
                </a:cubicBezTo>
                <a:cubicBezTo>
                  <a:pt x="4940833" y="719653"/>
                  <a:pt x="4978358" y="746502"/>
                  <a:pt x="4995259" y="744825"/>
                </a:cubicBezTo>
                <a:cubicBezTo>
                  <a:pt x="5005107" y="749034"/>
                  <a:pt x="5010567" y="758092"/>
                  <a:pt x="5024744" y="753396"/>
                </a:cubicBezTo>
                <a:cubicBezTo>
                  <a:pt x="5047511" y="761361"/>
                  <a:pt x="5109162" y="783016"/>
                  <a:pt x="5131877" y="792613"/>
                </a:cubicBezTo>
                <a:cubicBezTo>
                  <a:pt x="5132671" y="802792"/>
                  <a:pt x="5144554" y="806683"/>
                  <a:pt x="5161031" y="810975"/>
                </a:cubicBezTo>
                <a:lnTo>
                  <a:pt x="5176815" y="815342"/>
                </a:lnTo>
                <a:lnTo>
                  <a:pt x="5180064" y="831233"/>
                </a:lnTo>
                <a:cubicBezTo>
                  <a:pt x="5202966" y="819270"/>
                  <a:pt x="5188976" y="863361"/>
                  <a:pt x="5215059" y="865080"/>
                </a:cubicBezTo>
                <a:cubicBezTo>
                  <a:pt x="5235765" y="864786"/>
                  <a:pt x="5236347" y="878098"/>
                  <a:pt x="5245643" y="887119"/>
                </a:cubicBezTo>
                <a:cubicBezTo>
                  <a:pt x="5267660" y="891609"/>
                  <a:pt x="5295742" y="939348"/>
                  <a:pt x="5295952" y="957174"/>
                </a:cubicBezTo>
                <a:cubicBezTo>
                  <a:pt x="5284322" y="1008946"/>
                  <a:pt x="5374979" y="1038019"/>
                  <a:pt x="5367826" y="1079140"/>
                </a:cubicBezTo>
                <a:cubicBezTo>
                  <a:pt x="5371668" y="1089190"/>
                  <a:pt x="5377921" y="1097135"/>
                  <a:pt x="5385646" y="1103730"/>
                </a:cubicBezTo>
                <a:lnTo>
                  <a:pt x="5410965" y="1119397"/>
                </a:lnTo>
                <a:lnTo>
                  <a:pt x="5436960" y="1130910"/>
                </a:lnTo>
                <a:lnTo>
                  <a:pt x="5442083" y="1133134"/>
                </a:lnTo>
                <a:cubicBezTo>
                  <a:pt x="5451910" y="1137346"/>
                  <a:pt x="5457170" y="1169188"/>
                  <a:pt x="5465219" y="1174479"/>
                </a:cubicBezTo>
                <a:cubicBezTo>
                  <a:pt x="5488744" y="1195184"/>
                  <a:pt x="5467141" y="1223401"/>
                  <a:pt x="5488171" y="1238604"/>
                </a:cubicBezTo>
                <a:cubicBezTo>
                  <a:pt x="5523491" y="1271811"/>
                  <a:pt x="5486623" y="1305961"/>
                  <a:pt x="5562172" y="1320840"/>
                </a:cubicBezTo>
                <a:cubicBezTo>
                  <a:pt x="5601634" y="1385316"/>
                  <a:pt x="5636528" y="1453139"/>
                  <a:pt x="5686905" y="1512529"/>
                </a:cubicBezTo>
                <a:cubicBezTo>
                  <a:pt x="5729049" y="1575678"/>
                  <a:pt x="5699691" y="1553768"/>
                  <a:pt x="5748726" y="1623716"/>
                </a:cubicBezTo>
                <a:cubicBezTo>
                  <a:pt x="5783098" y="1689734"/>
                  <a:pt x="5789710" y="1639740"/>
                  <a:pt x="5842593" y="1726595"/>
                </a:cubicBezTo>
                <a:cubicBezTo>
                  <a:pt x="5837824" y="1733043"/>
                  <a:pt x="5862023" y="1845188"/>
                  <a:pt x="5861042" y="1851837"/>
                </a:cubicBezTo>
                <a:cubicBezTo>
                  <a:pt x="5874156" y="1887981"/>
                  <a:pt x="5901790" y="1919218"/>
                  <a:pt x="5921290" y="1943460"/>
                </a:cubicBezTo>
                <a:lnTo>
                  <a:pt x="5978046" y="1997284"/>
                </a:lnTo>
                <a:lnTo>
                  <a:pt x="5992479" y="2056720"/>
                </a:lnTo>
                <a:cubicBezTo>
                  <a:pt x="6011078" y="2079033"/>
                  <a:pt x="6072687" y="2117397"/>
                  <a:pt x="6089639" y="2131171"/>
                </a:cubicBezTo>
                <a:lnTo>
                  <a:pt x="6094199" y="2139379"/>
                </a:lnTo>
                <a:lnTo>
                  <a:pt x="6094822" y="2139386"/>
                </a:lnTo>
                <a:cubicBezTo>
                  <a:pt x="6096947" y="2140841"/>
                  <a:pt x="6098876" y="2143416"/>
                  <a:pt x="6100692" y="2147736"/>
                </a:cubicBezTo>
                <a:lnTo>
                  <a:pt x="6102516" y="2154343"/>
                </a:lnTo>
                <a:lnTo>
                  <a:pt x="6111361" y="2170264"/>
                </a:lnTo>
                <a:lnTo>
                  <a:pt x="6215475" y="2270153"/>
                </a:lnTo>
                <a:lnTo>
                  <a:pt x="6255966" y="2335401"/>
                </a:lnTo>
                <a:lnTo>
                  <a:pt x="6272711" y="2385144"/>
                </a:lnTo>
                <a:cubicBezTo>
                  <a:pt x="6282320" y="2406495"/>
                  <a:pt x="6299066" y="2405139"/>
                  <a:pt x="6304347" y="2439388"/>
                </a:cubicBezTo>
                <a:cubicBezTo>
                  <a:pt x="6297131" y="2486231"/>
                  <a:pt x="6325530" y="2500962"/>
                  <a:pt x="6326729" y="2549400"/>
                </a:cubicBezTo>
                <a:cubicBezTo>
                  <a:pt x="6325926" y="2572066"/>
                  <a:pt x="6339111" y="2599957"/>
                  <a:pt x="6344663" y="2628839"/>
                </a:cubicBezTo>
                <a:lnTo>
                  <a:pt x="6375811" y="2639204"/>
                </a:lnTo>
                <a:cubicBezTo>
                  <a:pt x="6375427" y="2643533"/>
                  <a:pt x="6375041" y="2647863"/>
                  <a:pt x="6374657" y="2652193"/>
                </a:cubicBezTo>
                <a:cubicBezTo>
                  <a:pt x="6373555" y="2658134"/>
                  <a:pt x="6371943" y="2662665"/>
                  <a:pt x="6369740" y="2664642"/>
                </a:cubicBezTo>
                <a:cubicBezTo>
                  <a:pt x="6368032" y="2674540"/>
                  <a:pt x="6371528" y="2686899"/>
                  <a:pt x="6361964" y="2690172"/>
                </a:cubicBezTo>
                <a:cubicBezTo>
                  <a:pt x="6350507" y="2696218"/>
                  <a:pt x="6369375" y="2734440"/>
                  <a:pt x="6355511" y="2727335"/>
                </a:cubicBezTo>
                <a:cubicBezTo>
                  <a:pt x="6358746" y="2734104"/>
                  <a:pt x="6360434" y="2742096"/>
                  <a:pt x="6361058" y="2750592"/>
                </a:cubicBezTo>
                <a:cubicBezTo>
                  <a:pt x="6361013" y="2751998"/>
                  <a:pt x="6360970" y="2753408"/>
                  <a:pt x="6360926" y="2754814"/>
                </a:cubicBezTo>
                <a:lnTo>
                  <a:pt x="6339285" y="2810353"/>
                </a:lnTo>
                <a:cubicBezTo>
                  <a:pt x="6360091" y="2854187"/>
                  <a:pt x="6313103" y="2870086"/>
                  <a:pt x="6325672" y="2908809"/>
                </a:cubicBezTo>
                <a:cubicBezTo>
                  <a:pt x="6341563" y="2966972"/>
                  <a:pt x="6291836" y="2935388"/>
                  <a:pt x="6333498" y="3009772"/>
                </a:cubicBezTo>
                <a:cubicBezTo>
                  <a:pt x="6345476" y="3039254"/>
                  <a:pt x="6345955" y="3068963"/>
                  <a:pt x="6334947" y="3095405"/>
                </a:cubicBezTo>
                <a:lnTo>
                  <a:pt x="6344768" y="3155941"/>
                </a:lnTo>
                <a:cubicBezTo>
                  <a:pt x="6348643" y="3153663"/>
                  <a:pt x="6311793" y="3186588"/>
                  <a:pt x="6314754" y="3197987"/>
                </a:cubicBezTo>
                <a:cubicBezTo>
                  <a:pt x="6318695" y="3221971"/>
                  <a:pt x="6319257" y="3226752"/>
                  <a:pt x="6304230" y="3239690"/>
                </a:cubicBezTo>
                <a:cubicBezTo>
                  <a:pt x="6306321" y="3248567"/>
                  <a:pt x="6307305" y="3254005"/>
                  <a:pt x="6308837" y="3264003"/>
                </a:cubicBezTo>
                <a:cubicBezTo>
                  <a:pt x="6301812" y="3288243"/>
                  <a:pt x="6298529" y="3302527"/>
                  <a:pt x="6309285" y="3324103"/>
                </a:cubicBezTo>
                <a:cubicBezTo>
                  <a:pt x="6301188" y="3343007"/>
                  <a:pt x="6329285" y="3359307"/>
                  <a:pt x="6342503" y="3405661"/>
                </a:cubicBezTo>
                <a:cubicBezTo>
                  <a:pt x="6338012" y="3447477"/>
                  <a:pt x="6408325" y="3505721"/>
                  <a:pt x="6401531" y="3550593"/>
                </a:cubicBezTo>
                <a:cubicBezTo>
                  <a:pt x="6395655" y="3579549"/>
                  <a:pt x="6423437" y="3594758"/>
                  <a:pt x="6427705" y="3624684"/>
                </a:cubicBezTo>
                <a:cubicBezTo>
                  <a:pt x="6416402" y="3629199"/>
                  <a:pt x="6435787" y="3639516"/>
                  <a:pt x="6448424" y="3657106"/>
                </a:cubicBezTo>
                <a:lnTo>
                  <a:pt x="6444014" y="3752742"/>
                </a:lnTo>
                <a:cubicBezTo>
                  <a:pt x="6443990" y="3752777"/>
                  <a:pt x="6443967" y="3752813"/>
                  <a:pt x="6443946" y="3752849"/>
                </a:cubicBezTo>
                <a:lnTo>
                  <a:pt x="0" y="3752849"/>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7FA6C895-693A-8B5A-7A95-922C65FE6ACB}"/>
              </a:ext>
            </a:extLst>
          </p:cNvPr>
          <p:cNvSpPr>
            <a:spLocks noGrp="1"/>
          </p:cNvSpPr>
          <p:nvPr>
            <p:ph idx="1"/>
          </p:nvPr>
        </p:nvSpPr>
        <p:spPr>
          <a:xfrm>
            <a:off x="6090497" y="135080"/>
            <a:ext cx="6109855" cy="6587836"/>
          </a:xfrm>
        </p:spPr>
        <p:txBody>
          <a:bodyPr anchor="t">
            <a:normAutofit/>
          </a:bodyPr>
          <a:lstStyle/>
          <a:p>
            <a:pPr marL="0" indent="0">
              <a:lnSpc>
                <a:spcPct val="100000"/>
              </a:lnSpc>
              <a:buNone/>
            </a:pPr>
            <a:r>
              <a:rPr lang="en-US" dirty="0"/>
              <a:t>Yet the Three Angels’ Messages invite us to express our faithfulness to God not only in keeping His commandments but also in sharing the good news of salvation (Rev 14:12). </a:t>
            </a:r>
          </a:p>
          <a:p>
            <a:pPr marL="0" indent="0">
              <a:lnSpc>
                <a:spcPct val="100000"/>
              </a:lnSpc>
              <a:buNone/>
            </a:pPr>
            <a:r>
              <a:rPr lang="en-US" dirty="0"/>
              <a:t>Christ Himself is the “faithful” and “true” witness (Rev 1:5; 3:14). </a:t>
            </a:r>
          </a:p>
          <a:p>
            <a:pPr marL="0" indent="0">
              <a:lnSpc>
                <a:spcPct val="100000"/>
              </a:lnSpc>
              <a:buNone/>
            </a:pPr>
            <a:r>
              <a:rPr lang="en-US" dirty="0"/>
              <a:t>As Christ witnessed faithfully, so are we to witness to and about Him. In that regard, He asks us to “hold fast to My name and not deny My faith” and to be like Antipas, “My faithful witness” (Rev 2:13).</a:t>
            </a:r>
          </a:p>
          <a:p>
            <a:pPr marL="0" indent="0">
              <a:lnSpc>
                <a:spcPct val="100000"/>
              </a:lnSpc>
              <a:buNone/>
            </a:pPr>
            <a:endParaRPr lang="en-US" dirty="0"/>
          </a:p>
        </p:txBody>
      </p:sp>
    </p:spTree>
    <p:extLst>
      <p:ext uri="{BB962C8B-B14F-4D97-AF65-F5344CB8AC3E}">
        <p14:creationId xmlns:p14="http://schemas.microsoft.com/office/powerpoint/2010/main" val="14560683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8" name="Rectangle 11277">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2B32F6-1E5D-A27E-EA37-3A7944653F85}"/>
              </a:ext>
            </a:extLst>
          </p:cNvPr>
          <p:cNvSpPr>
            <a:spLocks noGrp="1"/>
          </p:cNvSpPr>
          <p:nvPr>
            <p:ph type="title"/>
          </p:nvPr>
        </p:nvSpPr>
        <p:spPr>
          <a:xfrm>
            <a:off x="5297762" y="329184"/>
            <a:ext cx="6251110" cy="1783080"/>
          </a:xfrm>
        </p:spPr>
        <p:txBody>
          <a:bodyPr anchor="b">
            <a:normAutofit/>
          </a:bodyPr>
          <a:lstStyle/>
          <a:p>
            <a:r>
              <a:rPr lang="en-US" sz="5400" b="1"/>
              <a:t>CONCLUSION</a:t>
            </a:r>
            <a:endParaRPr lang="en-US" sz="5400"/>
          </a:p>
        </p:txBody>
      </p:sp>
      <p:pic>
        <p:nvPicPr>
          <p:cNvPr id="11266" name="Picture 2" descr="Bearing Fruit in Faith: How the Bible Shows Us the Way">
            <a:extLst>
              <a:ext uri="{FF2B5EF4-FFF2-40B4-BE49-F238E27FC236}">
                <a16:creationId xmlns:a16="http://schemas.microsoft.com/office/drawing/2014/main" id="{13645E46-94C9-A18F-1BB2-E86071A340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1121" r="30679"/>
          <a:stretch>
            <a:fillRect/>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1280"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731175-119F-3FB5-3477-A0D1E17F01F9}"/>
              </a:ext>
            </a:extLst>
          </p:cNvPr>
          <p:cNvSpPr>
            <a:spLocks noGrp="1"/>
          </p:cNvSpPr>
          <p:nvPr>
            <p:ph idx="1"/>
          </p:nvPr>
        </p:nvSpPr>
        <p:spPr>
          <a:xfrm>
            <a:off x="4657345" y="2688336"/>
            <a:ext cx="7261027" cy="4010890"/>
          </a:xfrm>
        </p:spPr>
        <p:txBody>
          <a:bodyPr>
            <a:normAutofit lnSpcReduction="10000"/>
          </a:bodyPr>
          <a:lstStyle/>
          <a:p>
            <a:pPr marL="0" indent="0">
              <a:lnSpc>
                <a:spcPct val="100000"/>
              </a:lnSpc>
              <a:buNone/>
            </a:pPr>
            <a:r>
              <a:rPr lang="en-US" sz="3200" dirty="0"/>
              <a:t> We can bear the fruit of faith only as we abide in Christ (John 15:1-11). </a:t>
            </a:r>
          </a:p>
          <a:p>
            <a:pPr marL="0" indent="0">
              <a:lnSpc>
                <a:spcPct val="100000"/>
              </a:lnSpc>
              <a:buNone/>
            </a:pPr>
            <a:r>
              <a:rPr lang="en-US" sz="3200" dirty="0"/>
              <a:t>Let us continue to express our faith and salvation by keeping the commandments and confessing Christ in word and song, appearance and comportment, and behavior and service to others!</a:t>
            </a:r>
          </a:p>
          <a:p>
            <a:pPr marL="0" indent="0">
              <a:lnSpc>
                <a:spcPct val="100000"/>
              </a:lnSpc>
              <a:buNone/>
            </a:pPr>
            <a:endParaRPr lang="en-US" sz="3200" dirty="0"/>
          </a:p>
        </p:txBody>
      </p:sp>
    </p:spTree>
    <p:extLst>
      <p:ext uri="{BB962C8B-B14F-4D97-AF65-F5344CB8AC3E}">
        <p14:creationId xmlns:p14="http://schemas.microsoft.com/office/powerpoint/2010/main" val="16838664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643E88-6C0E-00D9-644E-93E4E0D84440}"/>
              </a:ext>
            </a:extLst>
          </p:cNvPr>
          <p:cNvSpPr>
            <a:spLocks noGrp="1"/>
          </p:cNvSpPr>
          <p:nvPr>
            <p:ph idx="1"/>
          </p:nvPr>
        </p:nvSpPr>
        <p:spPr>
          <a:xfrm>
            <a:off x="130263" y="426027"/>
            <a:ext cx="4961282" cy="6005945"/>
          </a:xfrm>
        </p:spPr>
        <p:txBody>
          <a:bodyPr>
            <a:normAutofit/>
          </a:bodyPr>
          <a:lstStyle/>
          <a:p>
            <a:pPr marL="0" indent="0">
              <a:buNone/>
            </a:pPr>
            <a:r>
              <a:rPr lang="en-US" dirty="0"/>
              <a:t>Our faithfulness must begin with acknowledging God for </a:t>
            </a:r>
            <a:r>
              <a:rPr lang="en-US" i="1" dirty="0"/>
              <a:t>who</a:t>
            </a:r>
            <a:r>
              <a:rPr lang="en-US" dirty="0"/>
              <a:t> He is and </a:t>
            </a:r>
            <a:r>
              <a:rPr lang="en-US" i="1" dirty="0"/>
              <a:t>what</a:t>
            </a:r>
            <a:r>
              <a:rPr lang="en-US" dirty="0"/>
              <a:t> He has done for us. </a:t>
            </a:r>
          </a:p>
          <a:p>
            <a:pPr marL="0" indent="0">
              <a:buNone/>
            </a:pPr>
            <a:r>
              <a:rPr lang="en-US" dirty="0"/>
              <a:t>We can depend on God because </a:t>
            </a:r>
            <a:r>
              <a:rPr lang="en-US" i="1" dirty="0"/>
              <a:t>He </a:t>
            </a:r>
            <a:r>
              <a:rPr lang="en-US" dirty="0"/>
              <a:t>created us and has redeemed us out of love. </a:t>
            </a:r>
          </a:p>
          <a:p>
            <a:pPr marL="0" indent="0">
              <a:buNone/>
            </a:pPr>
            <a:r>
              <a:rPr lang="en-US" dirty="0"/>
              <a:t>He is reliable and faithful (Lam 3:23-24; 1 Cor 1:9).</a:t>
            </a:r>
          </a:p>
          <a:p>
            <a:pPr marL="0" indent="0">
              <a:buNone/>
            </a:pPr>
            <a:r>
              <a:rPr lang="en-US" dirty="0"/>
              <a:t> And He is true (1 John 5:20). Truth is an attribute of the Father, Son, and Holy Spirit (John 8:26; 14:6; 1 John 5:6).</a:t>
            </a:r>
          </a:p>
          <a:p>
            <a:endParaRPr lang="en-US" dirty="0"/>
          </a:p>
        </p:txBody>
      </p:sp>
      <p:pic>
        <p:nvPicPr>
          <p:cNvPr id="3074" name="Picture 2" descr="This is my story: God's good gifts — Open Table Network">
            <a:extLst>
              <a:ext uri="{FF2B5EF4-FFF2-40B4-BE49-F238E27FC236}">
                <a16:creationId xmlns:a16="http://schemas.microsoft.com/office/drawing/2014/main" id="{C6FF623D-1878-40FE-235C-C9357D8E26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40904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What Jesus did for you on Good Friday">
            <a:extLst>
              <a:ext uri="{FF2B5EF4-FFF2-40B4-BE49-F238E27FC236}">
                <a16:creationId xmlns:a16="http://schemas.microsoft.com/office/drawing/2014/main" id="{CD5EBAD9-BEC5-99D7-0EB2-38534F4485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739" t="9091" r="10560"/>
          <a:stretch>
            <a:fillRect/>
          </a:stretch>
        </p:blipFill>
        <p:spPr bwMode="auto">
          <a:xfrm>
            <a:off x="20" y="10"/>
            <a:ext cx="8668492" cy="6857990"/>
          </a:xfrm>
          <a:prstGeom prst="rect">
            <a:avLst/>
          </a:prstGeom>
          <a:noFill/>
          <a:extLst>
            <a:ext uri="{909E8E84-426E-40DD-AFC4-6F175D3DCCD1}">
              <a14:hiddenFill xmlns:a14="http://schemas.microsoft.com/office/drawing/2010/main">
                <a:solidFill>
                  <a:srgbClr val="FFFFFF"/>
                </a:solidFill>
              </a14:hiddenFill>
            </a:ext>
          </a:extLst>
        </p:spPr>
      </p:pic>
      <p:sp>
        <p:nvSpPr>
          <p:cNvPr id="4105" name="Rectangle 4104">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07" name="Rectangle 410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109" name="Rectangle 410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F7CDDF0-1FB6-6A61-DB37-AE4B2C7118DF}"/>
              </a:ext>
            </a:extLst>
          </p:cNvPr>
          <p:cNvSpPr>
            <a:spLocks noGrp="1"/>
          </p:cNvSpPr>
          <p:nvPr>
            <p:ph idx="1"/>
          </p:nvPr>
        </p:nvSpPr>
        <p:spPr>
          <a:xfrm>
            <a:off x="5236998" y="3102991"/>
            <a:ext cx="6954982" cy="3104641"/>
          </a:xfrm>
        </p:spPr>
        <p:txBody>
          <a:bodyPr anchor="t">
            <a:normAutofit/>
          </a:bodyPr>
          <a:lstStyle/>
          <a:p>
            <a:pPr marL="0" indent="0" algn="just">
              <a:buNone/>
            </a:pPr>
            <a:r>
              <a:rPr lang="en-US" dirty="0">
                <a:solidFill>
                  <a:schemeClr val="bg1"/>
                </a:solidFill>
              </a:rPr>
              <a:t>Knowing that God is almighty, true, and faithful, we are ready to trust Him and do His will. The Bible informs us that God loved the world so much that He sacrificed Himself through His Son and has invited us to </a:t>
            </a:r>
            <a:r>
              <a:rPr lang="en-US" i="1" dirty="0">
                <a:solidFill>
                  <a:schemeClr val="bg1"/>
                </a:solidFill>
              </a:rPr>
              <a:t>believe </a:t>
            </a:r>
            <a:r>
              <a:rPr lang="en-US" dirty="0">
                <a:solidFill>
                  <a:schemeClr val="bg1"/>
                </a:solidFill>
              </a:rPr>
              <a:t>in the Son to receive eternal life (John 3:16).</a:t>
            </a:r>
          </a:p>
        </p:txBody>
      </p:sp>
    </p:spTree>
    <p:extLst>
      <p:ext uri="{BB962C8B-B14F-4D97-AF65-F5344CB8AC3E}">
        <p14:creationId xmlns:p14="http://schemas.microsoft.com/office/powerpoint/2010/main" val="9274093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8" name="Rectangle 5137">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How to Accept Christ — Prevailing In Christ Ministries">
            <a:extLst>
              <a:ext uri="{FF2B5EF4-FFF2-40B4-BE49-F238E27FC236}">
                <a16:creationId xmlns:a16="http://schemas.microsoft.com/office/drawing/2014/main" id="{2027B23D-5B9C-A428-87B1-B96E749E7A5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48000"/>
                    </a14:imgEffect>
                  </a14:imgLayer>
                </a14:imgProps>
              </a:ext>
              <a:ext uri="{28A0092B-C50C-407E-A947-70E740481C1C}">
                <a14:useLocalDpi xmlns:a14="http://schemas.microsoft.com/office/drawing/2010/main" val="0"/>
              </a:ext>
            </a:extLst>
          </a:blip>
          <a:srcRect l="4587" r="18712" b="9091"/>
          <a:stretch>
            <a:fillRect/>
          </a:stretch>
        </p:blipFill>
        <p:spPr bwMode="auto">
          <a:xfrm>
            <a:off x="20" y="10"/>
            <a:ext cx="8668492" cy="6857990"/>
          </a:xfrm>
          <a:prstGeom prst="rect">
            <a:avLst/>
          </a:prstGeom>
          <a:noFill/>
          <a:extLst>
            <a:ext uri="{909E8E84-426E-40DD-AFC4-6F175D3DCCD1}">
              <a14:hiddenFill xmlns:a14="http://schemas.microsoft.com/office/drawing/2010/main">
                <a:solidFill>
                  <a:srgbClr val="FFFFFF"/>
                </a:solidFill>
              </a14:hiddenFill>
            </a:ext>
          </a:extLst>
        </p:spPr>
      </p:pic>
      <p:sp>
        <p:nvSpPr>
          <p:cNvPr id="5140" name="Rectangle 5139">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42" name="Rectangle 5141">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44" name="Rectangle 5143">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72C8B898-E8C5-B7BA-CAB1-349BC9C501B6}"/>
              </a:ext>
            </a:extLst>
          </p:cNvPr>
          <p:cNvSpPr>
            <a:spLocks noGrp="1"/>
          </p:cNvSpPr>
          <p:nvPr>
            <p:ph idx="1"/>
          </p:nvPr>
        </p:nvSpPr>
        <p:spPr>
          <a:xfrm>
            <a:off x="4077149" y="3292475"/>
            <a:ext cx="7832929" cy="3207258"/>
          </a:xfrm>
        </p:spPr>
        <p:txBody>
          <a:bodyPr anchor="t">
            <a:normAutofit/>
          </a:bodyPr>
          <a:lstStyle/>
          <a:p>
            <a:pPr marL="0" indent="0">
              <a:buNone/>
            </a:pPr>
            <a:r>
              <a:rPr lang="en-US" dirty="0">
                <a:solidFill>
                  <a:schemeClr val="bg1"/>
                </a:solidFill>
              </a:rPr>
              <a:t>Those who accept Christ as Lord and </a:t>
            </a:r>
            <a:r>
              <a:rPr lang="en-US" dirty="0" err="1">
                <a:solidFill>
                  <a:schemeClr val="bg1"/>
                </a:solidFill>
              </a:rPr>
              <a:t>Saviorentera</a:t>
            </a:r>
            <a:r>
              <a:rPr lang="en-US" dirty="0">
                <a:solidFill>
                  <a:schemeClr val="bg1"/>
                </a:solidFill>
              </a:rPr>
              <a:t> covenant relationship with God that is regulated through divine commands, which are the expression of His will. </a:t>
            </a:r>
          </a:p>
          <a:p>
            <a:pPr marL="0" indent="0">
              <a:buNone/>
            </a:pPr>
            <a:r>
              <a:rPr lang="en-US" dirty="0">
                <a:solidFill>
                  <a:schemeClr val="bg1"/>
                </a:solidFill>
              </a:rPr>
              <a:t>Thus, we keep the commandments not to be saved but because we are saved and are being saved by grace through faith (Eph 2:8-10).</a:t>
            </a:r>
          </a:p>
        </p:txBody>
      </p:sp>
    </p:spTree>
    <p:extLst>
      <p:ext uri="{BB962C8B-B14F-4D97-AF65-F5344CB8AC3E}">
        <p14:creationId xmlns:p14="http://schemas.microsoft.com/office/powerpoint/2010/main" val="41572332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3" name="Rectangle 6152">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8" name="Picture 4" descr="Great photo of the 10 commandments stone – A Dartmoor blog">
            <a:extLst>
              <a:ext uri="{FF2B5EF4-FFF2-40B4-BE49-F238E27FC236}">
                <a16:creationId xmlns:a16="http://schemas.microsoft.com/office/drawing/2014/main" id="{F5F8F8A0-1EFF-34E7-6199-DFCB91A3E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3873" t="9091"/>
          <a:stretch>
            <a:fillRect/>
          </a:stretch>
        </p:blipFill>
        <p:spPr bwMode="auto">
          <a:xfrm>
            <a:off x="-2"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6155" name="Rectangle 6154">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gs>
              <a:gs pos="30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6E6D1680-7AE4-DE31-5A7F-2B3F074AE7A4}"/>
              </a:ext>
            </a:extLst>
          </p:cNvPr>
          <p:cNvSpPr>
            <a:spLocks noGrp="1"/>
          </p:cNvSpPr>
          <p:nvPr>
            <p:ph type="ctrTitle"/>
          </p:nvPr>
        </p:nvSpPr>
        <p:spPr>
          <a:xfrm>
            <a:off x="7639878" y="5015759"/>
            <a:ext cx="4023360" cy="1391690"/>
          </a:xfrm>
        </p:spPr>
        <p:txBody>
          <a:bodyPr anchor="b">
            <a:normAutofit/>
          </a:bodyPr>
          <a:lstStyle/>
          <a:p>
            <a:pPr algn="l"/>
            <a:r>
              <a:rPr lang="en-US" sz="3400" b="1" dirty="0">
                <a:solidFill>
                  <a:schemeClr val="bg1"/>
                </a:solidFill>
              </a:rPr>
              <a:t>COMMANDMENTS OF GOD</a:t>
            </a:r>
            <a:r>
              <a:rPr lang="en-US" sz="3400" dirty="0">
                <a:solidFill>
                  <a:schemeClr val="bg1"/>
                </a:solidFill>
              </a:rPr>
              <a:t>.</a:t>
            </a:r>
          </a:p>
        </p:txBody>
      </p:sp>
      <p:sp>
        <p:nvSpPr>
          <p:cNvPr id="6157" name="Rectangle 615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159" name="Rectangle 615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27385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5" name="Rectangle 7174">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170" name="Picture 2" descr="Love = Keep His Commandments — The Church of God International">
            <a:extLst>
              <a:ext uri="{FF2B5EF4-FFF2-40B4-BE49-F238E27FC236}">
                <a16:creationId xmlns:a16="http://schemas.microsoft.com/office/drawing/2014/main" id="{39184E6B-DBCC-7019-7B4E-A2E1D66873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1633" r="10984" b="-1"/>
          <a:stretch>
            <a:fillRect/>
          </a:stretch>
        </p:blipFill>
        <p:spPr bwMode="auto">
          <a:xfrm>
            <a:off x="4691118" y="1"/>
            <a:ext cx="7500882" cy="6857999"/>
          </a:xfrm>
          <a:custGeom>
            <a:avLst/>
            <a:gdLst/>
            <a:ahLst/>
            <a:cxnLst/>
            <a:rect l="l" t="t" r="r" b="b"/>
            <a:pathLst>
              <a:path w="7500882" h="6857999">
                <a:moveTo>
                  <a:pt x="898230" y="0"/>
                </a:moveTo>
                <a:lnTo>
                  <a:pt x="7500882" y="0"/>
                </a:lnTo>
                <a:lnTo>
                  <a:pt x="7500882" y="6857999"/>
                </a:lnTo>
                <a:lnTo>
                  <a:pt x="0" y="6857999"/>
                </a:lnTo>
                <a:lnTo>
                  <a:pt x="114106" y="6780598"/>
                </a:lnTo>
                <a:cubicBezTo>
                  <a:pt x="291579" y="6653107"/>
                  <a:pt x="465794" y="6515396"/>
                  <a:pt x="641619" y="6374813"/>
                </a:cubicBezTo>
                <a:cubicBezTo>
                  <a:pt x="1607125" y="5602838"/>
                  <a:pt x="2555378" y="4969130"/>
                  <a:pt x="2555378" y="3621655"/>
                </a:cubicBezTo>
                <a:cubicBezTo>
                  <a:pt x="2555378" y="2093191"/>
                  <a:pt x="1969579" y="754640"/>
                  <a:pt x="920818" y="14996"/>
                </a:cubicBezTo>
                <a:close/>
              </a:path>
            </a:pathLst>
          </a:custGeom>
          <a:noFill/>
          <a:extLst>
            <a:ext uri="{909E8E84-426E-40DD-AFC4-6F175D3DCCD1}">
              <a14:hiddenFill xmlns:a14="http://schemas.microsoft.com/office/drawing/2010/main">
                <a:solidFill>
                  <a:srgbClr val="FFFFFF"/>
                </a:solidFill>
              </a14:hiddenFill>
            </a:ext>
          </a:extLst>
        </p:spPr>
      </p:pic>
      <p:sp>
        <p:nvSpPr>
          <p:cNvPr id="7177" name="Freeform: Shape 7176">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useBgFill="1">
        <p:nvSpPr>
          <p:cNvPr id="7179" name="Freeform: Shape 7178">
            <a:extLst>
              <a:ext uri="{FF2B5EF4-FFF2-40B4-BE49-F238E27FC236}">
                <a16:creationId xmlns:a16="http://schemas.microsoft.com/office/drawing/2014/main" id="{CA35125A-A1A4-40EB-B5EE-4371BC4DD4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47004" cy="6858000"/>
          </a:xfrm>
          <a:custGeom>
            <a:avLst/>
            <a:gdLst>
              <a:gd name="connsiteX0" fmla="*/ 39602 w 7347004"/>
              <a:gd name="connsiteY0" fmla="*/ 0 h 6858000"/>
              <a:gd name="connsiteX1" fmla="*/ 5675927 w 7347004"/>
              <a:gd name="connsiteY1" fmla="*/ 0 h 6858000"/>
              <a:gd name="connsiteX2" fmla="*/ 5698706 w 7347004"/>
              <a:gd name="connsiteY2" fmla="*/ 14997 h 6858000"/>
              <a:gd name="connsiteX3" fmla="*/ 7347004 w 7347004"/>
              <a:gd name="connsiteY3" fmla="*/ 3621656 h 6858000"/>
              <a:gd name="connsiteX4" fmla="*/ 5417159 w 7347004"/>
              <a:gd name="connsiteY4" fmla="*/ 6374814 h 6858000"/>
              <a:gd name="connsiteX5" fmla="*/ 4885213 w 7347004"/>
              <a:gd name="connsiteY5" fmla="*/ 6780599 h 6858000"/>
              <a:gd name="connsiteX6" fmla="*/ 4770148 w 7347004"/>
              <a:gd name="connsiteY6" fmla="*/ 6858000 h 6858000"/>
              <a:gd name="connsiteX7" fmla="*/ 850790 w 7347004"/>
              <a:gd name="connsiteY7" fmla="*/ 6858000 h 6858000"/>
              <a:gd name="connsiteX8" fmla="*/ 39602 w 7347004"/>
              <a:gd name="connsiteY8" fmla="*/ 6858000 h 6858000"/>
              <a:gd name="connsiteX9" fmla="*/ 0 w 7347004"/>
              <a:gd name="connsiteY9" fmla="*/ 6858000 h 6858000"/>
              <a:gd name="connsiteX10" fmla="*/ 0 w 7347004"/>
              <a:gd name="connsiteY10" fmla="*/ 1 h 6858000"/>
              <a:gd name="connsiteX11" fmla="*/ 39602 w 7347004"/>
              <a:gd name="connsiteY11"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47004" h="6858000">
                <a:moveTo>
                  <a:pt x="39602" y="0"/>
                </a:moveTo>
                <a:lnTo>
                  <a:pt x="5675927" y="0"/>
                </a:lnTo>
                <a:lnTo>
                  <a:pt x="5698706" y="14997"/>
                </a:lnTo>
                <a:cubicBezTo>
                  <a:pt x="6756281" y="754641"/>
                  <a:pt x="7347004" y="2093192"/>
                  <a:pt x="7347004" y="3621656"/>
                </a:cubicBezTo>
                <a:cubicBezTo>
                  <a:pt x="7347004" y="4969131"/>
                  <a:pt x="6390781" y="5602839"/>
                  <a:pt x="5417159" y="6374814"/>
                </a:cubicBezTo>
                <a:cubicBezTo>
                  <a:pt x="5239858" y="6515397"/>
                  <a:pt x="5064178" y="6653108"/>
                  <a:pt x="4885213" y="6780599"/>
                </a:cubicBezTo>
                <a:lnTo>
                  <a:pt x="4770148" y="6858000"/>
                </a:lnTo>
                <a:lnTo>
                  <a:pt x="850790" y="6858000"/>
                </a:lnTo>
                <a:lnTo>
                  <a:pt x="39602" y="6858000"/>
                </a:lnTo>
                <a:lnTo>
                  <a:pt x="0" y="6858000"/>
                </a:lnTo>
                <a:lnTo>
                  <a:pt x="0" y="1"/>
                </a:lnTo>
                <a:lnTo>
                  <a:pt x="39602" y="1"/>
                </a:ln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prstClr val="white"/>
              </a:solidFill>
              <a:latin typeface="Meiryo"/>
            </a:endParaRPr>
          </a:p>
        </p:txBody>
      </p:sp>
      <p:sp>
        <p:nvSpPr>
          <p:cNvPr id="7181" name="Freeform: Shape 7180">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9034"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Content Placeholder 2">
            <a:extLst>
              <a:ext uri="{FF2B5EF4-FFF2-40B4-BE49-F238E27FC236}">
                <a16:creationId xmlns:a16="http://schemas.microsoft.com/office/drawing/2014/main" id="{E4E99D98-C9AC-49C5-BB9E-F9611C45BCC0}"/>
              </a:ext>
            </a:extLst>
          </p:cNvPr>
          <p:cNvSpPr>
            <a:spLocks noGrp="1"/>
          </p:cNvSpPr>
          <p:nvPr>
            <p:ph idx="1"/>
          </p:nvPr>
        </p:nvSpPr>
        <p:spPr>
          <a:xfrm>
            <a:off x="203664" y="1707211"/>
            <a:ext cx="7242464" cy="3207690"/>
          </a:xfrm>
        </p:spPr>
        <p:txBody>
          <a:bodyPr>
            <a:normAutofit/>
          </a:bodyPr>
          <a:lstStyle/>
          <a:p>
            <a:pPr marL="0" indent="0">
              <a:buNone/>
            </a:pPr>
            <a:r>
              <a:rPr lang="en-US" dirty="0"/>
              <a:t> God’s commands are more than ten. </a:t>
            </a:r>
          </a:p>
          <a:p>
            <a:pPr marL="0" indent="0">
              <a:buNone/>
            </a:pPr>
            <a:r>
              <a:rPr lang="en-US" dirty="0"/>
              <a:t>The rabbis counted 613 commandments in the Pentateuch alone.</a:t>
            </a:r>
          </a:p>
          <a:p>
            <a:pPr marL="0" indent="0">
              <a:buNone/>
            </a:pPr>
            <a:r>
              <a:rPr lang="en-US" dirty="0"/>
              <a:t>Bringing tithes and offerings, caring for the poor, and reading Scripture are all God’s commands, but these are not listed among the Ten. </a:t>
            </a:r>
          </a:p>
        </p:txBody>
      </p:sp>
    </p:spTree>
    <p:extLst>
      <p:ext uri="{BB962C8B-B14F-4D97-AF65-F5344CB8AC3E}">
        <p14:creationId xmlns:p14="http://schemas.microsoft.com/office/powerpoint/2010/main" val="138587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194" name="Picture 2" descr="Ten Commandments That Would Have Changed the World | AwayPoint">
            <a:extLst>
              <a:ext uri="{FF2B5EF4-FFF2-40B4-BE49-F238E27FC236}">
                <a16:creationId xmlns:a16="http://schemas.microsoft.com/office/drawing/2014/main" id="{135E4BE7-FE93-B328-063A-8E1A378E0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941" r="13047" b="1"/>
          <a:stretch>
            <a:fillRect/>
          </a:stretch>
        </p:blipFill>
        <p:spPr bwMode="auto">
          <a:xfrm>
            <a:off x="20" y="10"/>
            <a:ext cx="7390243" cy="6857990"/>
          </a:xfrm>
          <a:prstGeom prst="rect">
            <a:avLst/>
          </a:prstGeom>
          <a:noFill/>
          <a:extLst>
            <a:ext uri="{909E8E84-426E-40DD-AFC4-6F175D3DCCD1}">
              <a14:hiddenFill xmlns:a14="http://schemas.microsoft.com/office/drawing/2010/main">
                <a:solidFill>
                  <a:srgbClr val="FFFFFF"/>
                </a:solidFill>
              </a14:hiddenFill>
            </a:ext>
          </a:extLst>
        </p:spPr>
      </p:pic>
      <p:sp>
        <p:nvSpPr>
          <p:cNvPr id="8205" name="Rectangle 8204">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879677" y="2347416"/>
            <a:ext cx="1630908" cy="7390262"/>
          </a:xfrm>
          <a:prstGeom prst="rect">
            <a:avLst/>
          </a:prstGeom>
          <a:gradFill>
            <a:gsLst>
              <a:gs pos="0">
                <a:schemeClr val="accent5"/>
              </a:gs>
              <a:gs pos="47000">
                <a:schemeClr val="accent2">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6" name="Rectangle 8205">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1919061" y="1919060"/>
            <a:ext cx="6854280" cy="3016159"/>
          </a:xfrm>
          <a:prstGeom prst="rect">
            <a:avLst/>
          </a:prstGeom>
          <a:gradFill flip="none" rotWithShape="1">
            <a:gsLst>
              <a:gs pos="0">
                <a:schemeClr val="accent5"/>
              </a:gs>
              <a:gs pos="47000">
                <a:schemeClr val="accent2">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207" name="Rectangle 8206">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61657" y="4425055"/>
            <a:ext cx="2928605" cy="2432945"/>
          </a:xfrm>
          <a:prstGeom prst="rect">
            <a:avLst/>
          </a:prstGeom>
          <a:gradFill flip="none" rotWithShape="1">
            <a:gsLst>
              <a:gs pos="0">
                <a:schemeClr val="accent2"/>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 name="Content Placeholder 2">
            <a:extLst>
              <a:ext uri="{FF2B5EF4-FFF2-40B4-BE49-F238E27FC236}">
                <a16:creationId xmlns:a16="http://schemas.microsoft.com/office/drawing/2014/main" id="{6569293B-2E56-713B-4428-44D6FE1094F6}"/>
              </a:ext>
            </a:extLst>
          </p:cNvPr>
          <p:cNvSpPr>
            <a:spLocks noGrp="1"/>
          </p:cNvSpPr>
          <p:nvPr>
            <p:ph idx="1"/>
          </p:nvPr>
        </p:nvSpPr>
        <p:spPr>
          <a:xfrm>
            <a:off x="7390262" y="1703223"/>
            <a:ext cx="4801738" cy="3972020"/>
          </a:xfrm>
        </p:spPr>
        <p:txBody>
          <a:bodyPr anchor="t">
            <a:normAutofit/>
          </a:bodyPr>
          <a:lstStyle/>
          <a:p>
            <a:pPr marL="0" indent="0">
              <a:lnSpc>
                <a:spcPct val="100000"/>
              </a:lnSpc>
              <a:buNone/>
            </a:pPr>
            <a:r>
              <a:rPr lang="en-US" sz="3600"/>
              <a:t>Nonetheless, the Ten Commandments encapsulate the moral principles that underpin all other commandments.</a:t>
            </a:r>
          </a:p>
          <a:p>
            <a:pPr>
              <a:lnSpc>
                <a:spcPct val="100000"/>
              </a:lnSpc>
            </a:pPr>
            <a:endParaRPr lang="en-US" sz="3600"/>
          </a:p>
        </p:txBody>
      </p:sp>
    </p:spTree>
    <p:extLst>
      <p:ext uri="{BB962C8B-B14F-4D97-AF65-F5344CB8AC3E}">
        <p14:creationId xmlns:p14="http://schemas.microsoft.com/office/powerpoint/2010/main" val="12511646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Moses and the Ten Commandments">
            <a:extLst>
              <a:ext uri="{FF2B5EF4-FFF2-40B4-BE49-F238E27FC236}">
                <a16:creationId xmlns:a16="http://schemas.microsoft.com/office/drawing/2014/main" id="{E32F2930-2A01-E9B3-E955-DD16C6C9D9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3298" t="2807" b="6284"/>
          <a:stretch>
            <a:fillRect/>
          </a:stretch>
        </p:blipFill>
        <p:spPr bwMode="auto">
          <a:xfrm>
            <a:off x="20" y="10"/>
            <a:ext cx="866849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5" name="Rectangle 103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37" name="Rectangle 103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0777306-9E0B-0A39-3109-E394FC09C3DB}"/>
              </a:ext>
            </a:extLst>
          </p:cNvPr>
          <p:cNvSpPr>
            <a:spLocks noGrp="1"/>
          </p:cNvSpPr>
          <p:nvPr>
            <p:ph idx="1"/>
          </p:nvPr>
        </p:nvSpPr>
        <p:spPr>
          <a:xfrm>
            <a:off x="6721113" y="2544715"/>
            <a:ext cx="5316210" cy="4304131"/>
          </a:xfrm>
        </p:spPr>
        <p:txBody>
          <a:bodyPr anchor="t">
            <a:normAutofit lnSpcReduction="10000"/>
          </a:bodyPr>
          <a:lstStyle/>
          <a:p>
            <a:pPr marL="0" indent="0">
              <a:buNone/>
            </a:pPr>
            <a:r>
              <a:rPr lang="en-US" dirty="0">
                <a:solidFill>
                  <a:schemeClr val="bg1"/>
                </a:solidFill>
              </a:rPr>
              <a:t>The Ten Commandments begin with the call to acknowledge the authority of the God of the Bible as the only true God, Creator, and Redeemer(</a:t>
            </a:r>
            <a:r>
              <a:rPr lang="en-US" dirty="0" err="1">
                <a:solidFill>
                  <a:schemeClr val="bg1"/>
                </a:solidFill>
              </a:rPr>
              <a:t>Exod</a:t>
            </a:r>
            <a:r>
              <a:rPr lang="en-US" dirty="0">
                <a:solidFill>
                  <a:schemeClr val="bg1"/>
                </a:solidFill>
              </a:rPr>
              <a:t> 20:8-11; </a:t>
            </a:r>
            <a:r>
              <a:rPr lang="en-US" dirty="0" err="1">
                <a:solidFill>
                  <a:schemeClr val="bg1"/>
                </a:solidFill>
              </a:rPr>
              <a:t>Deut</a:t>
            </a:r>
            <a:r>
              <a:rPr lang="en-US" dirty="0">
                <a:solidFill>
                  <a:schemeClr val="bg1"/>
                </a:solidFill>
              </a:rPr>
              <a:t> 5:12-15). </a:t>
            </a:r>
          </a:p>
          <a:p>
            <a:pPr marL="0" indent="0">
              <a:buNone/>
            </a:pPr>
            <a:r>
              <a:rPr lang="en-US" dirty="0">
                <a:solidFill>
                  <a:schemeClr val="bg1"/>
                </a:solidFill>
              </a:rPr>
              <a:t>Deuteronomy 10:12-14 summarizes our duty: to “fear” God, “walk” in His ways, and “serve” Him—namely, to “keep” His commandments.</a:t>
            </a:r>
          </a:p>
        </p:txBody>
      </p:sp>
    </p:spTree>
    <p:extLst>
      <p:ext uri="{BB962C8B-B14F-4D97-AF65-F5344CB8AC3E}">
        <p14:creationId xmlns:p14="http://schemas.microsoft.com/office/powerpoint/2010/main" val="32029905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101</TotalTime>
  <Words>1228</Words>
  <Application>Microsoft Office PowerPoint</Application>
  <PresentationFormat>Widescreen</PresentationFormat>
  <Paragraphs>50</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Meiryo</vt:lpstr>
      <vt:lpstr>Arial</vt:lpstr>
      <vt:lpstr>Calibri</vt:lpstr>
      <vt:lpstr>Office Theme</vt:lpstr>
      <vt:lpstr>BIBLE STUDY</vt:lpstr>
      <vt:lpstr>PowerPoint Presentation</vt:lpstr>
      <vt:lpstr>PowerPoint Presentation</vt:lpstr>
      <vt:lpstr>PowerPoint Presentation</vt:lpstr>
      <vt:lpstr>PowerPoint Presentation</vt:lpstr>
      <vt:lpstr>COMMANDMENTS OF GOD.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SABBATH</vt:lpstr>
      <vt:lpstr>PowerPoint Presentation</vt:lpstr>
      <vt:lpstr>PowerPoint Presentation</vt:lpstr>
      <vt:lpstr>PowerPoint Presentation</vt:lpstr>
      <vt:lpstr>PowerPoint Presentation</vt:lpstr>
      <vt:lpstr>PowerPoint Presentation</vt:lpstr>
      <vt:lpstr>Witnessing</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 amankwah</dc:creator>
  <cp:lastModifiedBy>eric amankwah</cp:lastModifiedBy>
  <cp:revision>3</cp:revision>
  <dcterms:created xsi:type="dcterms:W3CDTF">2025-07-21T16:10:31Z</dcterms:created>
  <dcterms:modified xsi:type="dcterms:W3CDTF">2025-07-22T09:53:49Z</dcterms:modified>
</cp:coreProperties>
</file>

<file path=docProps/thumbnail.jpeg>
</file>